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9" r:id="rId3"/>
    <p:sldId id="308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06" r:id="rId12"/>
    <p:sldId id="307" r:id="rId13"/>
  </p:sldIdLst>
  <p:sldSz cx="9144000" cy="6858000" type="screen4x3"/>
  <p:notesSz cx="7010400" cy="92964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D1"/>
    <a:srgbClr val="838488"/>
    <a:srgbClr val="EB5B2A"/>
    <a:srgbClr val="F15B2A"/>
    <a:srgbClr val="FF6A3B"/>
    <a:srgbClr val="FF845D"/>
    <a:srgbClr val="FF5722"/>
    <a:srgbClr val="CD7C05"/>
    <a:srgbClr val="FA9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3870" autoAdjust="0"/>
  </p:normalViewPr>
  <p:slideViewPr>
    <p:cSldViewPr snapToGrid="0">
      <p:cViewPr varScale="1">
        <p:scale>
          <a:sx n="83" d="100"/>
          <a:sy n="83" d="100"/>
        </p:scale>
        <p:origin x="138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54436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29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2255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664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75815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48782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54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971678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82737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992304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7987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FCC29-524A-403D-BB2E-968616E36642}" type="datetimeFigureOut">
              <a:rPr lang="es-VE" smtClean="0"/>
              <a:pPr/>
              <a:t>8/4/2024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A7B43-E14C-4216-9B9B-CA2D32906F9C}" type="slidenum">
              <a:rPr lang="es-VE" smtClean="0"/>
              <a:pPr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8069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199" y="5220791"/>
            <a:ext cx="688911" cy="688911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1216245" y="2827181"/>
            <a:ext cx="664135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rgbClr val="008FD1"/>
                </a:solidFill>
                <a:latin typeface="Bell MT" pitchFamily="18" charset="0"/>
              </a:rPr>
              <a:t>M</a:t>
            </a:r>
            <a:r>
              <a:rPr lang="x-none" sz="2800" b="1" dirty="0" smtClean="0">
                <a:solidFill>
                  <a:srgbClr val="008FD1"/>
                </a:solidFill>
                <a:latin typeface="Bell MT" pitchFamily="18" charset="0"/>
              </a:rPr>
              <a:t>É</a:t>
            </a:r>
            <a:r>
              <a:rPr lang="es-ES" sz="2800" b="1" dirty="0" smtClean="0">
                <a:solidFill>
                  <a:srgbClr val="008FD1"/>
                </a:solidFill>
                <a:latin typeface="Bell MT" pitchFamily="18" charset="0"/>
              </a:rPr>
              <a:t>TODO </a:t>
            </a:r>
            <a:r>
              <a:rPr lang="es-ES" sz="2800" b="1" dirty="0">
                <a:solidFill>
                  <a:srgbClr val="008FD1"/>
                </a:solidFill>
                <a:latin typeface="Bell MT" pitchFamily="18" charset="0"/>
              </a:rPr>
              <a:t>DE MIGRACION DE APLICACIONES CLIENTE SERVIDOR A </a:t>
            </a:r>
            <a:r>
              <a:rPr lang="es-ES" sz="2800" b="1" dirty="0" smtClean="0">
                <a:solidFill>
                  <a:srgbClr val="008FD1"/>
                </a:solidFill>
                <a:latin typeface="Bell MT" pitchFamily="18" charset="0"/>
              </a:rPr>
              <a:t>WEBENABLED (</a:t>
            </a:r>
            <a:r>
              <a:rPr lang="es-ES" sz="2800" b="1" dirty="0" err="1" smtClean="0">
                <a:solidFill>
                  <a:srgbClr val="008FD1"/>
                </a:solidFill>
                <a:latin typeface="Bell MT" pitchFamily="18" charset="0"/>
              </a:rPr>
              <a:t>Forms</a:t>
            </a:r>
            <a:r>
              <a:rPr lang="es-ES" sz="2800" b="1" dirty="0" smtClean="0">
                <a:solidFill>
                  <a:srgbClr val="008FD1"/>
                </a:solidFill>
                <a:latin typeface="Bell MT" pitchFamily="18" charset="0"/>
              </a:rPr>
              <a:t> &amp; </a:t>
            </a:r>
            <a:r>
              <a:rPr lang="es-ES" sz="2800" b="1" dirty="0" err="1" smtClean="0">
                <a:solidFill>
                  <a:srgbClr val="008FD1"/>
                </a:solidFill>
                <a:latin typeface="Bell MT" pitchFamily="18" charset="0"/>
              </a:rPr>
              <a:t>Reports</a:t>
            </a:r>
            <a:r>
              <a:rPr lang="es-ES" sz="2800" b="1" dirty="0" smtClean="0">
                <a:solidFill>
                  <a:srgbClr val="008FD1"/>
                </a:solidFill>
                <a:latin typeface="Bell MT" pitchFamily="18" charset="0"/>
              </a:rPr>
              <a:t>).</a:t>
            </a:r>
            <a:endParaRPr lang="es-ES" sz="2800" b="1" dirty="0">
              <a:solidFill>
                <a:srgbClr val="008FD1"/>
              </a:solidFill>
              <a:latin typeface="Bell MT" pitchFamily="18" charset="0"/>
            </a:endParaRPr>
          </a:p>
          <a:p>
            <a:endParaRPr lang="es-VE" dirty="0">
              <a:solidFill>
                <a:srgbClr val="F15B2A"/>
              </a:solidFill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13830" y="7046"/>
            <a:ext cx="9119686" cy="968546"/>
            <a:chOff x="1304" y="56028"/>
            <a:chExt cx="9119686" cy="968546"/>
          </a:xfrm>
        </p:grpSpPr>
        <p:grpSp>
          <p:nvGrpSpPr>
            <p:cNvPr id="17" name="16 Grupo"/>
            <p:cNvGrpSpPr/>
            <p:nvPr/>
          </p:nvGrpSpPr>
          <p:grpSpPr>
            <a:xfrm>
              <a:off x="1304" y="56028"/>
              <a:ext cx="9119686" cy="968546"/>
              <a:chOff x="1304" y="56027"/>
              <a:chExt cx="9119686" cy="1447721"/>
            </a:xfrm>
          </p:grpSpPr>
          <p:sp>
            <p:nvSpPr>
              <p:cNvPr id="19" name="18 Triángulo rectángulo"/>
              <p:cNvSpPr/>
              <p:nvPr/>
            </p:nvSpPr>
            <p:spPr>
              <a:xfrm rot="10800000">
                <a:off x="2267744" y="56028"/>
                <a:ext cx="6853246" cy="1447720"/>
              </a:xfrm>
              <a:prstGeom prst="rtTriangle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0" name="19 Triángulo rectángulo"/>
              <p:cNvSpPr/>
              <p:nvPr/>
            </p:nvSpPr>
            <p:spPr>
              <a:xfrm flipV="1">
                <a:off x="1304" y="56027"/>
                <a:ext cx="3202544" cy="1051978"/>
              </a:xfrm>
              <a:prstGeom prst="rtTriangle">
                <a:avLst/>
              </a:pr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  <p:sp>
            <p:nvSpPr>
              <p:cNvPr id="21" name="20 Triángulo isósceles"/>
              <p:cNvSpPr/>
              <p:nvPr/>
            </p:nvSpPr>
            <p:spPr>
              <a:xfrm rot="10800000">
                <a:off x="1488028" y="60785"/>
                <a:ext cx="3083971" cy="151589"/>
              </a:xfrm>
              <a:prstGeom prst="triangle">
                <a:avLst/>
              </a:prstGeom>
              <a:solidFill>
                <a:srgbClr val="84868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VE"/>
              </a:p>
            </p:txBody>
          </p:sp>
        </p:grpSp>
        <p:sp>
          <p:nvSpPr>
            <p:cNvPr id="18" name="CuadroTexto 24"/>
            <p:cNvSpPr txBox="1"/>
            <p:nvPr/>
          </p:nvSpPr>
          <p:spPr>
            <a:xfrm>
              <a:off x="6155997" y="116632"/>
              <a:ext cx="27542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VE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Flujo De Migración</a:t>
              </a:r>
              <a:endParaRPr lang="es-V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2" name="21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93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uadroTexto 3"/>
          <p:cNvSpPr txBox="1">
            <a:spLocks noChangeArrowheads="1"/>
          </p:cNvSpPr>
          <p:nvPr/>
        </p:nvSpPr>
        <p:spPr bwMode="auto">
          <a:xfrm>
            <a:off x="540544" y="1794876"/>
            <a:ext cx="437554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PASO 7 : Revisión de Errores de Compilación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3467100" y="2386617"/>
            <a:ext cx="2830116" cy="72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60" name="CuadroTexto 7"/>
          <p:cNvSpPr txBox="1">
            <a:spLocks noChangeArrowheads="1"/>
          </p:cNvSpPr>
          <p:nvPr/>
        </p:nvSpPr>
        <p:spPr bwMode="auto">
          <a:xfrm>
            <a:off x="3619410" y="2482012"/>
            <a:ext cx="255894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REVISION DE ERRORES</a:t>
            </a:r>
          </a:p>
          <a:p>
            <a:r>
              <a:rPr lang="es-ES" sz="1500" b="1" dirty="0">
                <a:latin typeface="Bell MT" panose="02020503060305020303" pitchFamily="18" charset="0"/>
              </a:rPr>
              <a:t>POR CONSULTOR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1708548" y="2541399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396479" y="2384236"/>
            <a:ext cx="2520553" cy="954881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63" name="CuadroTexto 12"/>
          <p:cNvSpPr txBox="1">
            <a:spLocks noChangeArrowheads="1"/>
          </p:cNvSpPr>
          <p:nvPr/>
        </p:nvSpPr>
        <p:spPr bwMode="auto">
          <a:xfrm>
            <a:off x="396479" y="2384235"/>
            <a:ext cx="228838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781551" y="3128377"/>
            <a:ext cx="192881" cy="47267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65" name="CuadroTexto 17"/>
          <p:cNvSpPr txBox="1">
            <a:spLocks noChangeArrowheads="1"/>
          </p:cNvSpPr>
          <p:nvPr/>
        </p:nvSpPr>
        <p:spPr bwMode="auto">
          <a:xfrm>
            <a:off x="608410" y="2647364"/>
            <a:ext cx="221218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Errores de Compilación</a:t>
            </a:r>
          </a:p>
        </p:txBody>
      </p:sp>
      <p:sp>
        <p:nvSpPr>
          <p:cNvPr id="2" name="Flecha derecha 1"/>
          <p:cNvSpPr/>
          <p:nvPr/>
        </p:nvSpPr>
        <p:spPr>
          <a:xfrm>
            <a:off x="2917032" y="2696179"/>
            <a:ext cx="550069" cy="13454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3" name="Elipse 2"/>
          <p:cNvSpPr/>
          <p:nvPr/>
        </p:nvSpPr>
        <p:spPr>
          <a:xfrm>
            <a:off x="7003256" y="2328277"/>
            <a:ext cx="1863329" cy="6953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6297217" y="2637840"/>
            <a:ext cx="706040" cy="134540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69" name="CuadroTexto 13"/>
          <p:cNvSpPr txBox="1">
            <a:spLocks noChangeArrowheads="1"/>
          </p:cNvSpPr>
          <p:nvPr/>
        </p:nvSpPr>
        <p:spPr bwMode="auto">
          <a:xfrm>
            <a:off x="6324748" y="2409239"/>
            <a:ext cx="87868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 smtClean="0">
                <a:latin typeface="Bell MT" panose="02020503060305020303" pitchFamily="18" charset="0"/>
              </a:rPr>
              <a:t>Error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9470" name="CuadroTexto 14"/>
          <p:cNvSpPr txBox="1">
            <a:spLocks noChangeArrowheads="1"/>
          </p:cNvSpPr>
          <p:nvPr/>
        </p:nvSpPr>
        <p:spPr bwMode="auto">
          <a:xfrm>
            <a:off x="7098129" y="2513725"/>
            <a:ext cx="176755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Modificación de Api</a:t>
            </a:r>
          </a:p>
        </p:txBody>
      </p:sp>
      <p:sp>
        <p:nvSpPr>
          <p:cNvPr id="25" name="Flecha abajo 24"/>
          <p:cNvSpPr/>
          <p:nvPr/>
        </p:nvSpPr>
        <p:spPr>
          <a:xfrm>
            <a:off x="7918848" y="3041460"/>
            <a:ext cx="154781" cy="3190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26" name="Elipse 25"/>
          <p:cNvSpPr/>
          <p:nvPr/>
        </p:nvSpPr>
        <p:spPr>
          <a:xfrm>
            <a:off x="7196138" y="3389123"/>
            <a:ext cx="1594247" cy="60126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73" name="CuadroTexto 26"/>
          <p:cNvSpPr txBox="1">
            <a:spLocks noChangeArrowheads="1"/>
          </p:cNvSpPr>
          <p:nvPr/>
        </p:nvSpPr>
        <p:spPr bwMode="auto">
          <a:xfrm>
            <a:off x="7254479" y="3530970"/>
            <a:ext cx="152585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Repetir Punto 3</a:t>
            </a:r>
          </a:p>
        </p:txBody>
      </p:sp>
      <p:sp>
        <p:nvSpPr>
          <p:cNvPr id="16" name="Elipse 15"/>
          <p:cNvSpPr/>
          <p:nvPr/>
        </p:nvSpPr>
        <p:spPr>
          <a:xfrm>
            <a:off x="3636169" y="3606666"/>
            <a:ext cx="2559844" cy="116919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9475" name="CuadroTexto 16"/>
          <p:cNvSpPr txBox="1">
            <a:spLocks noChangeArrowheads="1"/>
          </p:cNvSpPr>
          <p:nvPr/>
        </p:nvSpPr>
        <p:spPr bwMode="auto">
          <a:xfrm>
            <a:off x="3971113" y="3813943"/>
            <a:ext cx="194191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Configurar Aplicación en </a:t>
            </a:r>
            <a:r>
              <a:rPr lang="es-ES" sz="1500" dirty="0" err="1">
                <a:latin typeface="Bell MT" panose="02020503060305020303" pitchFamily="18" charset="0"/>
              </a:rPr>
              <a:t>Developer</a:t>
            </a:r>
            <a:r>
              <a:rPr lang="es-ES" sz="1500" dirty="0">
                <a:latin typeface="Bell MT" panose="02020503060305020303" pitchFamily="18" charset="0"/>
              </a:rPr>
              <a:t> para Pruebas Unitarias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8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9" name="Rectángulo 28"/>
          <p:cNvSpPr/>
          <p:nvPr/>
        </p:nvSpPr>
        <p:spPr>
          <a:xfrm>
            <a:off x="6508054" y="4038728"/>
            <a:ext cx="2656818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50" b="1" dirty="0">
                <a:latin typeface="Bell MT" panose="02020503060305020303" pitchFamily="18" charset="0"/>
              </a:rPr>
              <a:t>Api </a:t>
            </a:r>
            <a:r>
              <a:rPr lang="es-ES" sz="1250" b="1" dirty="0" err="1">
                <a:latin typeface="Bell MT" panose="02020503060305020303" pitchFamily="18" charset="0"/>
              </a:rPr>
              <a:t>Customizado</a:t>
            </a:r>
            <a:r>
              <a:rPr lang="es-ES" sz="1250" b="1" dirty="0">
                <a:latin typeface="Bell MT" panose="02020503060305020303" pitchFamily="18" charset="0"/>
              </a:rPr>
              <a:t> para el Aplicativo</a:t>
            </a:r>
            <a:endParaRPr lang="en-US" sz="1250" dirty="0"/>
          </a:p>
        </p:txBody>
      </p:sp>
      <p:grpSp>
        <p:nvGrpSpPr>
          <p:cNvPr id="31" name="30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33" name="32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4" name="33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5" name="34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6" name="35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7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Imagen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273" y="612139"/>
            <a:ext cx="1371719" cy="640135"/>
          </a:xfrm>
          <a:prstGeom prst="rect">
            <a:avLst/>
          </a:prstGeom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0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199" y="5220791"/>
            <a:ext cx="688911" cy="688911"/>
          </a:xfrm>
          <a:prstGeom prst="rect">
            <a:avLst/>
          </a:prstGeom>
        </p:spPr>
      </p:pic>
      <p:sp>
        <p:nvSpPr>
          <p:cNvPr id="27" name="11 CuadroTexto"/>
          <p:cNvSpPr txBox="1"/>
          <p:nvPr/>
        </p:nvSpPr>
        <p:spPr>
          <a:xfrm>
            <a:off x="651510" y="1180464"/>
            <a:ext cx="79209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 smtClean="0">
                <a:solidFill>
                  <a:srgbClr val="00B0F0"/>
                </a:solidFill>
                <a:latin typeface="Bell MT" pitchFamily="18" charset="0"/>
              </a:rPr>
              <a:t>Preguntas</a:t>
            </a:r>
            <a:endParaRPr lang="es-VE" sz="3000" b="1" dirty="0" smtClean="0">
              <a:solidFill>
                <a:srgbClr val="00B0F0"/>
              </a:solidFill>
              <a:latin typeface="Bell MT" pitchFamily="18" charset="0"/>
            </a:endParaRPr>
          </a:p>
          <a:p>
            <a:pPr algn="ctr"/>
            <a:endParaRPr lang="es-VE" sz="3000" b="1" dirty="0" smtClean="0">
              <a:solidFill>
                <a:srgbClr val="F15B2A"/>
              </a:solidFill>
              <a:latin typeface="Bell MT" pitchFamily="18" charset="0"/>
            </a:endParaRPr>
          </a:p>
          <a:p>
            <a:pPr algn="ctr"/>
            <a:endParaRPr lang="es-MX" sz="3000" b="1" dirty="0">
              <a:solidFill>
                <a:srgbClr val="F15B2A"/>
              </a:solidFill>
              <a:latin typeface="Bell MT" pitchFamily="18" charset="0"/>
            </a:endParaRPr>
          </a:p>
        </p:txBody>
      </p:sp>
      <p:pic>
        <p:nvPicPr>
          <p:cNvPr id="11" name="2 Marcador de contenido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671" y="2083651"/>
            <a:ext cx="3703319" cy="3703319"/>
          </a:xfrm>
          <a:prstGeom prst="rect">
            <a:avLst/>
          </a:prstGeom>
          <a:solidFill>
            <a:srgbClr val="F15B2A"/>
          </a:solidFill>
          <a:ln w="190500" cap="sq">
            <a:solidFill>
              <a:srgbClr val="C8C6BD"/>
            </a:solidFill>
            <a:prstDash val="solid"/>
            <a:miter lim="800000"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pSp>
        <p:nvGrpSpPr>
          <p:cNvPr id="19" name="18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21" name="20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2" name="21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4" name="23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25" name="24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6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273" y="612139"/>
            <a:ext cx="1371719" cy="640135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626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199" y="5220791"/>
            <a:ext cx="688911" cy="688911"/>
          </a:xfrm>
          <a:prstGeom prst="rect">
            <a:avLst/>
          </a:prstGeom>
        </p:spPr>
      </p:pic>
      <p:pic>
        <p:nvPicPr>
          <p:cNvPr id="9" name="Picture 2" descr="C:\Users\Angel\Desktop\gracias_multilingu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7575" y="1490056"/>
            <a:ext cx="6558039" cy="4110582"/>
          </a:xfrm>
          <a:prstGeom prst="rect">
            <a:avLst/>
          </a:prstGeom>
          <a:noFill/>
          <a:effectLst>
            <a:glow rad="101600">
              <a:srgbClr val="008FD1">
                <a:alpha val="40000"/>
              </a:srgbClr>
            </a:glow>
          </a:effectLst>
        </p:spPr>
      </p:pic>
      <p:grpSp>
        <p:nvGrpSpPr>
          <p:cNvPr id="12" name="11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14" name="13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14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15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7" name="16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8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73" y="612139"/>
            <a:ext cx="1371719" cy="640135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511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pic>
        <p:nvPicPr>
          <p:cNvPr id="23" name="Imagen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7199" y="5220791"/>
            <a:ext cx="688911" cy="688911"/>
          </a:xfrm>
          <a:prstGeom prst="rect">
            <a:avLst/>
          </a:prstGeom>
        </p:spPr>
      </p:pic>
      <p:pic>
        <p:nvPicPr>
          <p:cNvPr id="11" name="Picture 2" descr="https://lh5.ggpht.com/_spciYC5_KbN9N-WlArEz7SZFy6NuS26qfZY5bQaYc9ckMtwKy78lAuzGyuMY1oSPg=w1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7885" y="1255263"/>
            <a:ext cx="1101353" cy="1101354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1777200" y="3022147"/>
            <a:ext cx="496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838488"/>
              </a:buClr>
              <a:buFont typeface="Wingdings" pitchFamily="2" charset="2"/>
              <a:buChar char="Ø"/>
            </a:pPr>
            <a:r>
              <a:rPr lang="es-VE" sz="2800" dirty="0" smtClean="0">
                <a:latin typeface="Bell MT" pitchFamily="18" charset="0"/>
              </a:rPr>
              <a:t>Preguntas</a:t>
            </a:r>
            <a:endParaRPr lang="es-MX" sz="2800" dirty="0">
              <a:latin typeface="Bell MT" pitchFamily="18" charset="0"/>
            </a:endParaRPr>
          </a:p>
        </p:txBody>
      </p:sp>
      <p:sp>
        <p:nvSpPr>
          <p:cNvPr id="14" name="27 CuadroTexto"/>
          <p:cNvSpPr txBox="1"/>
          <p:nvPr/>
        </p:nvSpPr>
        <p:spPr>
          <a:xfrm>
            <a:off x="1792439" y="2522594"/>
            <a:ext cx="45141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838488"/>
              </a:buClr>
              <a:buFont typeface="Wingdings" pitchFamily="2" charset="2"/>
              <a:buChar char="Ø"/>
            </a:pPr>
            <a:r>
              <a:rPr lang="x-none" sz="2800" dirty="0" smtClean="0">
                <a:latin typeface="Bell MT" pitchFamily="18" charset="0"/>
              </a:rPr>
              <a:t>Flujo </a:t>
            </a:r>
            <a:r>
              <a:rPr lang="x-none" sz="2800">
                <a:latin typeface="Bell MT" pitchFamily="18" charset="0"/>
              </a:rPr>
              <a:t>de </a:t>
            </a:r>
            <a:r>
              <a:rPr lang="x-none" sz="2800" smtClean="0">
                <a:latin typeface="Bell MT" pitchFamily="18" charset="0"/>
              </a:rPr>
              <a:t>Migración</a:t>
            </a:r>
            <a:endParaRPr lang="es-MX" sz="2800" dirty="0">
              <a:latin typeface="Bell MT" pitchFamily="18" charset="0"/>
            </a:endParaRPr>
          </a:p>
        </p:txBody>
      </p:sp>
      <p:sp>
        <p:nvSpPr>
          <p:cNvPr id="15" name="16 CuadroTexto"/>
          <p:cNvSpPr txBox="1"/>
          <p:nvPr/>
        </p:nvSpPr>
        <p:spPr>
          <a:xfrm>
            <a:off x="1792439" y="2017829"/>
            <a:ext cx="4141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838488"/>
              </a:buClr>
              <a:buFont typeface="Wingdings" panose="05000000000000000000" pitchFamily="2" charset="2"/>
              <a:buChar char="Ø"/>
            </a:pPr>
            <a:r>
              <a:rPr lang="x-none" sz="2800" dirty="0" smtClean="0">
                <a:latin typeface="Bell MT" pitchFamily="18" charset="0"/>
              </a:rPr>
              <a:t>Metodo de Migración</a:t>
            </a:r>
            <a:endParaRPr lang="es-MX" sz="2800" dirty="0">
              <a:latin typeface="Bell MT" pitchFamily="18" charset="0"/>
            </a:endParaRPr>
          </a:p>
        </p:txBody>
      </p:sp>
      <p:sp>
        <p:nvSpPr>
          <p:cNvPr id="16" name="6 CuadroTexto"/>
          <p:cNvSpPr txBox="1"/>
          <p:nvPr/>
        </p:nvSpPr>
        <p:spPr>
          <a:xfrm>
            <a:off x="422910" y="1180464"/>
            <a:ext cx="83210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sz="3000" b="1" dirty="0" smtClean="0">
                <a:solidFill>
                  <a:srgbClr val="00B0F0"/>
                </a:solidFill>
                <a:latin typeface="Bell MT" pitchFamily="18" charset="0"/>
              </a:rPr>
              <a:t>Agenda</a:t>
            </a:r>
            <a:endParaRPr lang="es-MX" sz="3000" b="1" dirty="0">
              <a:solidFill>
                <a:srgbClr val="00B0F0"/>
              </a:solidFill>
              <a:latin typeface="Bell MT" pitchFamily="18" charset="0"/>
            </a:endParaRPr>
          </a:p>
        </p:txBody>
      </p:sp>
      <p:grpSp>
        <p:nvGrpSpPr>
          <p:cNvPr id="20" name="19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22" name="21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4" name="23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5" name="24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26" name="25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7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9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</a:t>
            </a:r>
            <a:r>
              <a:rPr lang="x-none" sz="3000" b="1" dirty="0" smtClean="0">
                <a:solidFill>
                  <a:srgbClr val="008FD1"/>
                </a:solidFill>
                <a:latin typeface="Bell MT" pitchFamily="18" charset="0"/>
              </a:rPr>
              <a:t>É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TODO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MIGRACION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12290" name="CuadroTexto 2"/>
          <p:cNvSpPr txBox="1">
            <a:spLocks noChangeArrowheads="1"/>
          </p:cNvSpPr>
          <p:nvPr/>
        </p:nvSpPr>
        <p:spPr bwMode="auto">
          <a:xfrm>
            <a:off x="232696" y="1709412"/>
            <a:ext cx="8683228" cy="4916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500" dirty="0" smtClean="0">
                <a:latin typeface="Bell MT" panose="02020503060305020303" pitchFamily="18" charset="0"/>
              </a:rPr>
              <a:t>El Método de Migración de Aplicaciones de Topología Cliente Servidor </a:t>
            </a:r>
            <a:r>
              <a:rPr lang="x-none" sz="1500" dirty="0" smtClean="0">
                <a:latin typeface="Bell MT" panose="02020503060305020303" pitchFamily="18" charset="0"/>
              </a:rPr>
              <a:t>es un m</a:t>
            </a:r>
            <a:r>
              <a:rPr lang="es-ES" sz="1500" dirty="0">
                <a:latin typeface="Bell MT" panose="02020503060305020303" pitchFamily="18" charset="0"/>
              </a:rPr>
              <a:t>é</a:t>
            </a:r>
            <a:r>
              <a:rPr lang="x-none" sz="1500" dirty="0" smtClean="0">
                <a:latin typeface="Bell MT" panose="02020503060305020303" pitchFamily="18" charset="0"/>
              </a:rPr>
              <a:t>todo incremental iterativo en el cual cada iteraci</a:t>
            </a:r>
            <a:r>
              <a:rPr lang="es-ES" sz="1500" dirty="0" err="1">
                <a:latin typeface="Bell MT" panose="02020503060305020303" pitchFamily="18" charset="0"/>
              </a:rPr>
              <a:t>ó</a:t>
            </a:r>
            <a:r>
              <a:rPr lang="x-none" sz="1500" dirty="0" smtClean="0">
                <a:latin typeface="Bell MT" panose="02020503060305020303" pitchFamily="18" charset="0"/>
              </a:rPr>
              <a:t>n es una nueva versi</a:t>
            </a:r>
            <a:r>
              <a:rPr lang="es-ES" sz="1500" dirty="0" err="1">
                <a:latin typeface="Bell MT" panose="02020503060305020303" pitchFamily="18" charset="0"/>
              </a:rPr>
              <a:t>ó</a:t>
            </a:r>
            <a:r>
              <a:rPr lang="x-none" sz="1500" dirty="0" smtClean="0">
                <a:latin typeface="Bell MT" panose="02020503060305020303" pitchFamily="18" charset="0"/>
              </a:rPr>
              <a:t>n de Api customizado. </a:t>
            </a:r>
          </a:p>
          <a:p>
            <a:pPr algn="just"/>
            <a:endParaRPr lang="x-none" sz="1500" dirty="0">
              <a:latin typeface="Bell MT" panose="02020503060305020303" pitchFamily="18" charset="0"/>
            </a:endParaRPr>
          </a:p>
          <a:p>
            <a:pPr algn="just"/>
            <a:r>
              <a:rPr lang="x-none" sz="1500" dirty="0" smtClean="0">
                <a:latin typeface="Bell MT" panose="02020503060305020303" pitchFamily="18" charset="0"/>
              </a:rPr>
              <a:t>Este m</a:t>
            </a:r>
            <a:r>
              <a:rPr lang="es-ES" sz="1500" dirty="0" smtClean="0">
                <a:latin typeface="Bell MT" panose="02020503060305020303" pitchFamily="18" charset="0"/>
              </a:rPr>
              <a:t>é</a:t>
            </a:r>
            <a:r>
              <a:rPr lang="x-none" sz="1500" dirty="0" smtClean="0">
                <a:latin typeface="Bell MT" panose="02020503060305020303" pitchFamily="18" charset="0"/>
              </a:rPr>
              <a:t>todo </a:t>
            </a:r>
            <a:r>
              <a:rPr lang="es-ES" sz="1500" dirty="0" smtClean="0">
                <a:latin typeface="Bell MT" panose="02020503060305020303" pitchFamily="18" charset="0"/>
              </a:rPr>
              <a:t>se basa en un conjunto de Api que se aplican de manera </a:t>
            </a:r>
            <a:r>
              <a:rPr lang="es-ES" sz="1500" dirty="0" err="1" smtClean="0">
                <a:latin typeface="Bell MT" panose="02020503060305020303" pitchFamily="18" charset="0"/>
              </a:rPr>
              <a:t>Batch</a:t>
            </a:r>
            <a:r>
              <a:rPr lang="es-ES" sz="1500" dirty="0" smtClean="0">
                <a:latin typeface="Bell MT" panose="02020503060305020303" pitchFamily="18" charset="0"/>
              </a:rPr>
              <a:t> sobre</a:t>
            </a:r>
            <a:r>
              <a:rPr lang="x-none" sz="1500" dirty="0" smtClean="0">
                <a:latin typeface="Bell MT" panose="02020503060305020303" pitchFamily="18" charset="0"/>
              </a:rPr>
              <a:t> los objetos del aplicativo</a:t>
            </a:r>
            <a:r>
              <a:rPr lang="es-ES" sz="1500" dirty="0" smtClean="0">
                <a:latin typeface="Bell MT" panose="02020503060305020303" pitchFamily="18" charset="0"/>
              </a:rPr>
              <a:t> </a:t>
            </a:r>
            <a:r>
              <a:rPr lang="x-none" sz="1500" dirty="0" smtClean="0">
                <a:latin typeface="Bell MT" panose="02020503060305020303" pitchFamily="18" charset="0"/>
              </a:rPr>
              <a:t>(</a:t>
            </a:r>
            <a:r>
              <a:rPr lang="es-ES" sz="1500" dirty="0" smtClean="0">
                <a:latin typeface="Bell MT" panose="02020503060305020303" pitchFamily="18" charset="0"/>
              </a:rPr>
              <a:t>Formas</a:t>
            </a:r>
            <a:r>
              <a:rPr lang="x-none" sz="1500" dirty="0" smtClean="0">
                <a:latin typeface="Bell MT" panose="02020503060305020303" pitchFamily="18" charset="0"/>
              </a:rPr>
              <a:t>,</a:t>
            </a:r>
            <a:r>
              <a:rPr lang="es-ES" sz="1500" dirty="0" smtClean="0">
                <a:latin typeface="Bell MT" panose="02020503060305020303" pitchFamily="18" charset="0"/>
              </a:rPr>
              <a:t> Reportes</a:t>
            </a:r>
            <a:r>
              <a:rPr lang="x-none" sz="1500" dirty="0" smtClean="0">
                <a:latin typeface="Bell MT" panose="02020503060305020303" pitchFamily="18" charset="0"/>
              </a:rPr>
              <a:t>, Menús y Librerías). Estos Api</a:t>
            </a:r>
            <a:r>
              <a:rPr lang="es-ES" sz="1500" dirty="0" smtClean="0">
                <a:latin typeface="Bell MT" panose="02020503060305020303" pitchFamily="18" charset="0"/>
              </a:rPr>
              <a:t> </a:t>
            </a:r>
            <a:r>
              <a:rPr lang="x-none" sz="1500" dirty="0" smtClean="0">
                <a:latin typeface="Bell MT" panose="02020503060305020303" pitchFamily="18" charset="0"/>
              </a:rPr>
              <a:t>modifican los objetos</a:t>
            </a:r>
            <a:r>
              <a:rPr lang="es-ES" sz="1500" dirty="0" smtClean="0">
                <a:latin typeface="Bell MT" panose="02020503060305020303" pitchFamily="18" charset="0"/>
              </a:rPr>
              <a:t> en presentación y funcionamiento para su uso en las plataformas </a:t>
            </a:r>
            <a:r>
              <a:rPr lang="es-ES" sz="1500" dirty="0" err="1" smtClean="0">
                <a:latin typeface="Bell MT" panose="02020503060305020303" pitchFamily="18" charset="0"/>
              </a:rPr>
              <a:t>WebEnabled</a:t>
            </a:r>
            <a:r>
              <a:rPr lang="es-ES" sz="1500" dirty="0" smtClean="0">
                <a:latin typeface="Bell MT" panose="02020503060305020303" pitchFamily="18" charset="0"/>
              </a:rPr>
              <a:t> de Oracle como los son </a:t>
            </a:r>
            <a:r>
              <a:rPr lang="es-ES" sz="1500" dirty="0" err="1" smtClean="0">
                <a:latin typeface="Bell MT" panose="02020503060305020303" pitchFamily="18" charset="0"/>
              </a:rPr>
              <a:t>Application</a:t>
            </a:r>
            <a:r>
              <a:rPr lang="es-ES" sz="1500" dirty="0" smtClean="0">
                <a:latin typeface="Bell MT" panose="02020503060305020303" pitchFamily="18" charset="0"/>
              </a:rPr>
              <a:t> Server 10g R2 y </a:t>
            </a:r>
            <a:r>
              <a:rPr lang="es-ES" sz="1500" dirty="0" err="1" smtClean="0">
                <a:latin typeface="Bell MT" panose="02020503060305020303" pitchFamily="18" charset="0"/>
              </a:rPr>
              <a:t>Middle</a:t>
            </a:r>
            <a:r>
              <a:rPr lang="es-ES" sz="1500" dirty="0" smtClean="0">
                <a:latin typeface="Bell MT" panose="02020503060305020303" pitchFamily="18" charset="0"/>
              </a:rPr>
              <a:t> </a:t>
            </a:r>
            <a:r>
              <a:rPr lang="es-ES" sz="1500" dirty="0" err="1" smtClean="0">
                <a:latin typeface="Bell MT" panose="02020503060305020303" pitchFamily="18" charset="0"/>
              </a:rPr>
              <a:t>Fusi</a:t>
            </a:r>
            <a:r>
              <a:rPr lang="x-none" sz="1500" dirty="0" smtClean="0">
                <a:latin typeface="Bell MT" panose="02020503060305020303" pitchFamily="18" charset="0"/>
              </a:rPr>
              <a:t>o</a:t>
            </a:r>
            <a:r>
              <a:rPr lang="es-ES" sz="1500" dirty="0" smtClean="0">
                <a:latin typeface="Bell MT" panose="02020503060305020303" pitchFamily="18" charset="0"/>
              </a:rPr>
              <a:t>n 11g </a:t>
            </a:r>
            <a:r>
              <a:rPr lang="x-none" sz="1500" dirty="0" smtClean="0">
                <a:latin typeface="Bell MT" panose="02020503060305020303" pitchFamily="18" charset="0"/>
              </a:rPr>
              <a:t>y 12c</a:t>
            </a:r>
            <a:r>
              <a:rPr lang="es-ES" sz="1500" dirty="0" smtClean="0">
                <a:latin typeface="Bell MT" panose="02020503060305020303" pitchFamily="18" charset="0"/>
              </a:rPr>
              <a:t>. </a:t>
            </a:r>
          </a:p>
          <a:p>
            <a:pPr algn="just"/>
            <a:endParaRPr lang="es-ES" sz="1500" dirty="0" smtClean="0">
              <a:latin typeface="Bell MT" panose="02020503060305020303" pitchFamily="18" charset="0"/>
            </a:endParaRPr>
          </a:p>
          <a:p>
            <a:pPr algn="just"/>
            <a:r>
              <a:rPr lang="es-ES" sz="1500" dirty="0" smtClean="0">
                <a:latin typeface="Bell MT" panose="02020503060305020303" pitchFamily="18" charset="0"/>
              </a:rPr>
              <a:t>Durante la </a:t>
            </a:r>
            <a:r>
              <a:rPr lang="x-none" sz="1500" dirty="0" smtClean="0">
                <a:latin typeface="Bell MT" panose="02020503060305020303" pitchFamily="18" charset="0"/>
              </a:rPr>
              <a:t>etapa</a:t>
            </a:r>
            <a:r>
              <a:rPr lang="es-ES" sz="1500" dirty="0" smtClean="0">
                <a:latin typeface="Bell MT" panose="02020503060305020303" pitchFamily="18" charset="0"/>
              </a:rPr>
              <a:t> Inicial del Proyecto de Migración el objeto principal del método es adecuar los Api con las características especiales que se detecten en los </a:t>
            </a:r>
            <a:r>
              <a:rPr lang="x-none" sz="1500" dirty="0" smtClean="0">
                <a:latin typeface="Bell MT" panose="02020503060305020303" pitchFamily="18" charset="0"/>
              </a:rPr>
              <a:t>objetos del aplicativo, en esta etapa el cliente deberá proporcionar lo siguiente</a:t>
            </a:r>
            <a:r>
              <a:rPr lang="es-ES" sz="1500" dirty="0" smtClean="0">
                <a:latin typeface="Bell MT" panose="02020503060305020303" pitchFamily="18" charset="0"/>
              </a:rPr>
              <a:t>:</a:t>
            </a:r>
            <a:endParaRPr lang="x-none" sz="1500" dirty="0" smtClean="0">
              <a:latin typeface="Bell MT" panose="02020503060305020303" pitchFamily="18" charset="0"/>
            </a:endParaRPr>
          </a:p>
          <a:p>
            <a:pPr algn="just"/>
            <a:endParaRPr lang="es-ES" sz="1500" dirty="0" smtClean="0">
              <a:latin typeface="Bell MT" panose="02020503060305020303" pitchFamily="18" charset="0"/>
            </a:endParaRPr>
          </a:p>
          <a:p>
            <a:pPr marL="557213" lvl="1" indent="-214313" algn="just">
              <a:buFont typeface="Arial" charset="0"/>
              <a:buChar char="•"/>
            </a:pPr>
            <a:r>
              <a:rPr lang="es-ES" sz="1500" dirty="0" smtClean="0">
                <a:latin typeface="Bell MT" panose="02020503060305020303" pitchFamily="18" charset="0"/>
              </a:rPr>
              <a:t>Copias de los objetos del Aplicativo ( Formas, Menús, Librerías, Reportes, Iconos, </a:t>
            </a:r>
            <a:r>
              <a:rPr lang="es-ES" sz="1500" dirty="0" err="1" smtClean="0">
                <a:latin typeface="Bell MT" panose="02020503060305020303" pitchFamily="18" charset="0"/>
              </a:rPr>
              <a:t>Sqls</a:t>
            </a:r>
            <a:r>
              <a:rPr lang="es-ES" sz="1500" dirty="0" smtClean="0">
                <a:latin typeface="Bell MT" panose="02020503060305020303" pitchFamily="18" charset="0"/>
              </a:rPr>
              <a:t>, etc. )</a:t>
            </a:r>
            <a:r>
              <a:rPr lang="x-none" sz="1500" dirty="0" smtClean="0">
                <a:latin typeface="Bell MT" panose="02020503060305020303" pitchFamily="18" charset="0"/>
              </a:rPr>
              <a:t>.</a:t>
            </a:r>
            <a:endParaRPr lang="es-ES" sz="1500" dirty="0" smtClean="0">
              <a:latin typeface="Bell MT" panose="02020503060305020303" pitchFamily="18" charset="0"/>
            </a:endParaRPr>
          </a:p>
          <a:p>
            <a:pPr marL="557213" lvl="1" indent="-214313" algn="just">
              <a:buFont typeface="Arial" charset="0"/>
              <a:buChar char="•"/>
            </a:pPr>
            <a:r>
              <a:rPr lang="es-ES" sz="1500" dirty="0" smtClean="0">
                <a:latin typeface="Bell MT" panose="02020503060305020303" pitchFamily="18" charset="0"/>
              </a:rPr>
              <a:t>Una Copia del </a:t>
            </a:r>
            <a:r>
              <a:rPr lang="es-ES" sz="1500" dirty="0" err="1" smtClean="0">
                <a:latin typeface="Bell MT" panose="02020503060305020303" pitchFamily="18" charset="0"/>
              </a:rPr>
              <a:t>Core</a:t>
            </a:r>
            <a:r>
              <a:rPr lang="es-ES" sz="1500" dirty="0" smtClean="0">
                <a:latin typeface="Bell MT" panose="02020503060305020303" pitchFamily="18" charset="0"/>
              </a:rPr>
              <a:t> de Seguros de Desarrollo (</a:t>
            </a:r>
            <a:r>
              <a:rPr lang="es-ES" sz="1500" dirty="0" err="1" smtClean="0">
                <a:latin typeface="Bell MT" panose="02020503060305020303" pitchFamily="18" charset="0"/>
              </a:rPr>
              <a:t>Backup</a:t>
            </a:r>
            <a:r>
              <a:rPr lang="es-ES" sz="1500" dirty="0" smtClean="0">
                <a:latin typeface="Bell MT" panose="02020503060305020303" pitchFamily="18" charset="0"/>
              </a:rPr>
              <a:t> del Usuario Propietario del Aplicativo) o en su defecto una conexión VPN a la misma con la finalidad de poder Compilar los mismos y detectar adecuaciones que se deben anexar a los Api y realizar pruebas unitarias de funcionalidad del mismo bajo la nueva plataforma</a:t>
            </a:r>
            <a:r>
              <a:rPr lang="x-none" sz="1500" dirty="0" smtClean="0">
                <a:latin typeface="Bell MT" panose="02020503060305020303" pitchFamily="18" charset="0"/>
              </a:rPr>
              <a:t>.</a:t>
            </a:r>
            <a:endParaRPr lang="es-ES" sz="1500" dirty="0" smtClean="0">
              <a:latin typeface="Bell MT" panose="02020503060305020303" pitchFamily="18" charset="0"/>
            </a:endParaRPr>
          </a:p>
          <a:p>
            <a:pPr algn="just"/>
            <a:endParaRPr lang="es-ES" sz="1500" dirty="0" smtClean="0">
              <a:latin typeface="Bell MT" panose="02020503060305020303" pitchFamily="18" charset="0"/>
            </a:endParaRPr>
          </a:p>
          <a:p>
            <a:pPr algn="just"/>
            <a:r>
              <a:rPr lang="es-ES" sz="1500" dirty="0" smtClean="0">
                <a:latin typeface="Bell MT" panose="02020503060305020303" pitchFamily="18" charset="0"/>
              </a:rPr>
              <a:t>Después de los ajustes y aplicación de los Api a los Objetos del Aplicativo el mismo queda funcional en su versión Inicial para el comienzo de revisiones </a:t>
            </a:r>
            <a:r>
              <a:rPr lang="x-none" sz="1500" dirty="0" smtClean="0">
                <a:latin typeface="Bell MT" panose="02020503060305020303" pitchFamily="18" charset="0"/>
              </a:rPr>
              <a:t>y</a:t>
            </a:r>
            <a:r>
              <a:rPr lang="es-ES" sz="1500" dirty="0" smtClean="0">
                <a:latin typeface="Bell MT" panose="02020503060305020303" pitchFamily="18" charset="0"/>
              </a:rPr>
              <a:t> posterior Certificación.</a:t>
            </a:r>
          </a:p>
          <a:p>
            <a:endParaRPr lang="es-ES" sz="1350" dirty="0">
              <a:latin typeface="Calibri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14" name="13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5" name="14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16" name="15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17" name="16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8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41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documento 1"/>
          <p:cNvSpPr/>
          <p:nvPr/>
        </p:nvSpPr>
        <p:spPr>
          <a:xfrm>
            <a:off x="635794" y="2310791"/>
            <a:ext cx="1072754" cy="782240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3315" name="CuadroTexto 3"/>
          <p:cNvSpPr txBox="1">
            <a:spLocks noChangeArrowheads="1"/>
          </p:cNvSpPr>
          <p:nvPr/>
        </p:nvSpPr>
        <p:spPr bwMode="auto">
          <a:xfrm>
            <a:off x="526256" y="1689626"/>
            <a:ext cx="337185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PASO 1 : Revisión de Formas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733675" y="2274088"/>
            <a:ext cx="2830116" cy="81894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3317" name="CuadroTexto 7"/>
          <p:cNvSpPr txBox="1">
            <a:spLocks noChangeArrowheads="1"/>
          </p:cNvSpPr>
          <p:nvPr/>
        </p:nvSpPr>
        <p:spPr bwMode="auto">
          <a:xfrm>
            <a:off x="2955131" y="2295130"/>
            <a:ext cx="2386013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Aplicación de Api </a:t>
            </a:r>
            <a:r>
              <a:rPr lang="x-none" sz="1500" dirty="0">
                <a:latin typeface="Bell MT" panose="02020503060305020303" pitchFamily="18" charset="0"/>
              </a:rPr>
              <a:t>para </a:t>
            </a:r>
            <a:r>
              <a:rPr lang="es-ES" sz="1500" dirty="0">
                <a:latin typeface="Bell MT" panose="02020503060305020303" pitchFamily="18" charset="0"/>
              </a:rPr>
              <a:t>Detección de Características Básicas</a:t>
            </a:r>
          </a:p>
        </p:txBody>
      </p:sp>
      <p:sp>
        <p:nvSpPr>
          <p:cNvPr id="13318" name="CuadroTexto 8"/>
          <p:cNvSpPr txBox="1">
            <a:spLocks noChangeArrowheads="1"/>
          </p:cNvSpPr>
          <p:nvPr/>
        </p:nvSpPr>
        <p:spPr bwMode="auto">
          <a:xfrm>
            <a:off x="831057" y="2571537"/>
            <a:ext cx="54054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Bell MT" panose="02020503060305020303" pitchFamily="18" charset="0"/>
              </a:rPr>
              <a:t>FMB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1708548" y="2571538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6268641" y="1988943"/>
            <a:ext cx="2444353" cy="4049316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5563791" y="2571538"/>
            <a:ext cx="70485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3322" name="CuadroTexto 12"/>
          <p:cNvSpPr txBox="1">
            <a:spLocks noChangeArrowheads="1"/>
          </p:cNvSpPr>
          <p:nvPr/>
        </p:nvSpPr>
        <p:spPr bwMode="auto">
          <a:xfrm>
            <a:off x="6268641" y="2017897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13323" name="CuadroTexto 13"/>
          <p:cNvSpPr txBox="1">
            <a:spLocks noChangeArrowheads="1"/>
          </p:cNvSpPr>
          <p:nvPr/>
        </p:nvSpPr>
        <p:spPr bwMode="auto">
          <a:xfrm>
            <a:off x="6355557" y="2414375"/>
            <a:ext cx="2270522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Comandos Windows ( DELETE, COPY, RENAME. ETC)</a:t>
            </a:r>
          </a:p>
          <a:p>
            <a:endParaRPr lang="es-ES" sz="1500" dirty="0">
              <a:latin typeface="Bell MT" panose="02020503060305020303" pitchFamily="18" charset="0"/>
            </a:endParaRPr>
          </a:p>
          <a:p>
            <a:r>
              <a:rPr lang="es-ES" sz="1500" dirty="0">
                <a:latin typeface="Bell MT" panose="02020503060305020303" pitchFamily="18" charset="0"/>
              </a:rPr>
              <a:t>USO DE DIRECTORIOS (C:\, TEMP)</a:t>
            </a:r>
          </a:p>
          <a:p>
            <a:endParaRPr lang="es-ES" sz="1500" dirty="0">
              <a:latin typeface="Bell MT" panose="02020503060305020303" pitchFamily="18" charset="0"/>
            </a:endParaRPr>
          </a:p>
          <a:p>
            <a:r>
              <a:rPr lang="es-ES" sz="1500" dirty="0" smtClean="0">
                <a:latin typeface="Bell MT" panose="02020503060305020303" pitchFamily="18" charset="0"/>
              </a:rPr>
              <a:t>USO </a:t>
            </a:r>
            <a:r>
              <a:rPr lang="es-ES" sz="1500" dirty="0">
                <a:latin typeface="Bell MT" panose="02020503060305020303" pitchFamily="18" charset="0"/>
              </a:rPr>
              <a:t>DE SQL*LOADER</a:t>
            </a:r>
          </a:p>
          <a:p>
            <a:endParaRPr lang="es-ES" sz="1500" dirty="0">
              <a:latin typeface="Bell MT" panose="02020503060305020303" pitchFamily="18" charset="0"/>
            </a:endParaRPr>
          </a:p>
          <a:p>
            <a:r>
              <a:rPr lang="es-ES" sz="1500" dirty="0">
                <a:latin typeface="Bell MT" panose="02020503060305020303" pitchFamily="18" charset="0"/>
              </a:rPr>
              <a:t>USO DE DLL WINDOWS</a:t>
            </a:r>
          </a:p>
          <a:p>
            <a:endParaRPr lang="es-ES" sz="1500" dirty="0">
              <a:latin typeface="Bell MT" panose="02020503060305020303" pitchFamily="18" charset="0"/>
            </a:endParaRPr>
          </a:p>
          <a:p>
            <a:r>
              <a:rPr lang="es-ES" sz="1500" dirty="0">
                <a:latin typeface="Bell MT" panose="02020503060305020303" pitchFamily="18" charset="0"/>
              </a:rPr>
              <a:t>ETC.</a:t>
            </a:r>
          </a:p>
        </p:txBody>
      </p:sp>
      <p:sp>
        <p:nvSpPr>
          <p:cNvPr id="13324" name="CuadroTexto 14"/>
          <p:cNvSpPr txBox="1">
            <a:spLocks noChangeArrowheads="1"/>
          </p:cNvSpPr>
          <p:nvPr/>
        </p:nvSpPr>
        <p:spPr bwMode="auto">
          <a:xfrm>
            <a:off x="309562" y="3382354"/>
            <a:ext cx="5843588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500" dirty="0">
                <a:latin typeface="Bell MT" panose="02020503060305020303" pitchFamily="18" charset="0"/>
              </a:rPr>
              <a:t>La finalidad de este Api es detectar y Analizar ciertas condiciones especiales </a:t>
            </a:r>
            <a:r>
              <a:rPr lang="es-ES" sz="1500" dirty="0" smtClean="0">
                <a:latin typeface="Bell MT" panose="02020503060305020303" pitchFamily="18" charset="0"/>
              </a:rPr>
              <a:t>que </a:t>
            </a:r>
            <a:r>
              <a:rPr lang="es-ES" sz="1500" dirty="0">
                <a:latin typeface="Bell MT" panose="02020503060305020303" pitchFamily="18" charset="0"/>
              </a:rPr>
              <a:t>hemos encontrado en otros procesos de Migración con el objeto de realizar los ajustes necesarios al Api particular de </a:t>
            </a:r>
            <a:r>
              <a:rPr lang="es-ES" sz="1500" dirty="0" smtClean="0">
                <a:latin typeface="Bell MT" panose="02020503060305020303" pitchFamily="18" charset="0"/>
              </a:rPr>
              <a:t>la</a:t>
            </a:r>
            <a:r>
              <a:rPr lang="x-none" sz="1500" dirty="0" smtClean="0">
                <a:latin typeface="Bell MT" panose="02020503060305020303" pitchFamily="18" charset="0"/>
              </a:rPr>
              <a:t> migrac</a:t>
            </a:r>
            <a:r>
              <a:rPr lang="es-ES" sz="1500" dirty="0" err="1" smtClean="0">
                <a:latin typeface="Bell MT" panose="02020503060305020303" pitchFamily="18" charset="0"/>
              </a:rPr>
              <a:t>ión</a:t>
            </a:r>
            <a:r>
              <a:rPr lang="es-ES" sz="1500" dirty="0">
                <a:latin typeface="Bell MT" panose="02020503060305020303" pitchFamily="18" charset="0"/>
              </a:rPr>
              <a:t>.</a:t>
            </a:r>
            <a:endParaRPr lang="x-none" sz="1500" dirty="0">
              <a:latin typeface="Bell MT" panose="02020503060305020303" pitchFamily="18" charset="0"/>
            </a:endParaRPr>
          </a:p>
          <a:p>
            <a:pPr algn="just"/>
            <a:endParaRPr lang="es-ES" sz="1500" dirty="0">
              <a:latin typeface="Bell MT" panose="02020503060305020303" pitchFamily="18" charset="0"/>
            </a:endParaRPr>
          </a:p>
          <a:p>
            <a:pPr algn="just"/>
            <a:r>
              <a:rPr lang="es-ES" sz="1500" dirty="0">
                <a:latin typeface="Bell MT" panose="02020503060305020303" pitchFamily="18" charset="0"/>
              </a:rPr>
              <a:t>Ejemplo: En el caso de directorios se </a:t>
            </a:r>
            <a:r>
              <a:rPr lang="es-ES" sz="1500" dirty="0" smtClean="0">
                <a:latin typeface="Bell MT" panose="02020503060305020303" pitchFamily="18" charset="0"/>
              </a:rPr>
              <a:t>cambia</a:t>
            </a:r>
            <a:r>
              <a:rPr lang="es-VE" sz="1500" dirty="0" err="1" smtClean="0">
                <a:latin typeface="Bell MT" panose="02020503060305020303" pitchFamily="18" charset="0"/>
              </a:rPr>
              <a:t>rí</a:t>
            </a:r>
            <a:r>
              <a:rPr lang="es-ES" sz="1500" dirty="0" smtClean="0">
                <a:latin typeface="Bell MT" panose="02020503060305020303" pitchFamily="18" charset="0"/>
              </a:rPr>
              <a:t>a </a:t>
            </a:r>
            <a:r>
              <a:rPr lang="es-ES" sz="1500" dirty="0">
                <a:latin typeface="Bell MT" panose="02020503060305020303" pitchFamily="18" charset="0"/>
              </a:rPr>
              <a:t>el </a:t>
            </a:r>
            <a:r>
              <a:rPr lang="es-ES" sz="1500" dirty="0" err="1">
                <a:latin typeface="Bell MT" panose="02020503060305020303" pitchFamily="18" charset="0"/>
              </a:rPr>
              <a:t>Hard</a:t>
            </a:r>
            <a:r>
              <a:rPr lang="es-ES" sz="1500" dirty="0">
                <a:latin typeface="Bell MT" panose="02020503060305020303" pitchFamily="18" charset="0"/>
              </a:rPr>
              <a:t> </a:t>
            </a:r>
            <a:r>
              <a:rPr lang="es-ES" sz="1500" dirty="0" err="1" smtClean="0">
                <a:latin typeface="Bell MT" panose="02020503060305020303" pitchFamily="18" charset="0"/>
              </a:rPr>
              <a:t>Code</a:t>
            </a:r>
            <a:r>
              <a:rPr lang="es-ES" sz="1500" dirty="0" smtClean="0">
                <a:latin typeface="Bell MT" panose="02020503060305020303" pitchFamily="18" charset="0"/>
              </a:rPr>
              <a:t> (Código duro) </a:t>
            </a:r>
            <a:r>
              <a:rPr lang="es-ES" sz="1500" dirty="0">
                <a:latin typeface="Bell MT" panose="02020503060305020303" pitchFamily="18" charset="0"/>
              </a:rPr>
              <a:t>de rutas en </a:t>
            </a:r>
            <a:r>
              <a:rPr lang="es-ES" sz="1500" dirty="0" smtClean="0">
                <a:latin typeface="Bell MT" panose="02020503060305020303" pitchFamily="18" charset="0"/>
              </a:rPr>
              <a:t>los objetos </a:t>
            </a:r>
            <a:r>
              <a:rPr lang="es-ES" sz="1500" dirty="0">
                <a:latin typeface="Bell MT" panose="02020503060305020303" pitchFamily="18" charset="0"/>
              </a:rPr>
              <a:t>a una </a:t>
            </a:r>
            <a:r>
              <a:rPr lang="es-ES" sz="1500" dirty="0" smtClean="0">
                <a:latin typeface="Bell MT" panose="02020503060305020303" pitchFamily="18" charset="0"/>
              </a:rPr>
              <a:t>forma </a:t>
            </a:r>
            <a:r>
              <a:rPr lang="es-ES" sz="1500" dirty="0">
                <a:latin typeface="Bell MT" panose="02020503060305020303" pitchFamily="18" charset="0"/>
              </a:rPr>
              <a:t>dinámica de Variables de Entorno o Listas de Valores según sea el caso.</a:t>
            </a:r>
          </a:p>
        </p:txBody>
      </p:sp>
      <p:sp>
        <p:nvSpPr>
          <p:cNvPr id="16" name="Multidocumento 15"/>
          <p:cNvSpPr/>
          <p:nvPr/>
        </p:nvSpPr>
        <p:spPr>
          <a:xfrm>
            <a:off x="635794" y="2310790"/>
            <a:ext cx="1211982" cy="927497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3326" name="CuadroTexto 16"/>
          <p:cNvSpPr txBox="1">
            <a:spLocks noChangeArrowheads="1"/>
          </p:cNvSpPr>
          <p:nvPr/>
        </p:nvSpPr>
        <p:spPr bwMode="auto">
          <a:xfrm>
            <a:off x="734616" y="2414141"/>
            <a:ext cx="973931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</a:t>
            </a:r>
          </a:p>
          <a:p>
            <a:r>
              <a:rPr lang="es-ES" sz="1500" dirty="0">
                <a:latin typeface="Bell MT" panose="02020503060305020303" pitchFamily="18" charset="0"/>
              </a:rPr>
              <a:t>Cliente</a:t>
            </a:r>
          </a:p>
          <a:p>
            <a:r>
              <a:rPr lang="es-ES" sz="1500" dirty="0">
                <a:latin typeface="Bell MT" panose="02020503060305020303" pitchFamily="18" charset="0"/>
              </a:rPr>
              <a:t>Servidor</a:t>
            </a:r>
          </a:p>
        </p:txBody>
      </p:sp>
      <p:sp>
        <p:nvSpPr>
          <p:cNvPr id="13327" name="CuadroTexto 17"/>
          <p:cNvSpPr txBox="1">
            <a:spLocks noChangeArrowheads="1"/>
          </p:cNvSpPr>
          <p:nvPr/>
        </p:nvSpPr>
        <p:spPr bwMode="auto">
          <a:xfrm>
            <a:off x="657226" y="1967041"/>
            <a:ext cx="15549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Toda la Versión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1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grpSp>
        <p:nvGrpSpPr>
          <p:cNvPr id="26" name="25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28" name="27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29" name="28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29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1" name="30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32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97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uadroTexto 3"/>
          <p:cNvSpPr txBox="1">
            <a:spLocks noChangeArrowheads="1"/>
          </p:cNvSpPr>
          <p:nvPr/>
        </p:nvSpPr>
        <p:spPr bwMode="auto">
          <a:xfrm>
            <a:off x="540544" y="1744630"/>
            <a:ext cx="337185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PASO 2 : Api Base de </a:t>
            </a:r>
            <a:r>
              <a:rPr lang="es-ES" sz="1500" b="1" dirty="0" err="1">
                <a:latin typeface="Bell MT" panose="02020503060305020303" pitchFamily="18" charset="0"/>
              </a:rPr>
              <a:t>Forms</a:t>
            </a:r>
            <a:endParaRPr lang="es-ES" sz="1500" b="1" dirty="0">
              <a:latin typeface="Bell MT" panose="02020503060305020303" pitchFamily="18" charset="0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733675" y="2440932"/>
            <a:ext cx="2830116" cy="91033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4341" name="CuadroTexto 7"/>
          <p:cNvSpPr txBox="1">
            <a:spLocks noChangeArrowheads="1"/>
          </p:cNvSpPr>
          <p:nvPr/>
        </p:nvSpPr>
        <p:spPr bwMode="auto">
          <a:xfrm>
            <a:off x="2955131" y="2509285"/>
            <a:ext cx="2386013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Aplicación de Api de </a:t>
            </a:r>
            <a:r>
              <a:rPr lang="es-ES" sz="1500" dirty="0" err="1">
                <a:latin typeface="Bell MT" panose="02020503060305020303" pitchFamily="18" charset="0"/>
              </a:rPr>
              <a:t>Forms</a:t>
            </a:r>
            <a:r>
              <a:rPr lang="es-ES" sz="1500" dirty="0">
                <a:latin typeface="Bell MT" panose="02020503060305020303" pitchFamily="18" charset="0"/>
              </a:rPr>
              <a:t> para aplicación de Ajustes </a:t>
            </a:r>
            <a:r>
              <a:rPr lang="x-none" sz="1500" dirty="0" smtClean="0">
                <a:latin typeface="Bell MT" panose="02020503060305020303" pitchFamily="18" charset="0"/>
              </a:rPr>
              <a:t>a</a:t>
            </a:r>
            <a:r>
              <a:rPr lang="es-ES" sz="1500" dirty="0" smtClean="0">
                <a:latin typeface="Bell MT" panose="02020503060305020303" pitchFamily="18" charset="0"/>
              </a:rPr>
              <a:t> </a:t>
            </a:r>
            <a:r>
              <a:rPr lang="es-ES" sz="1500" dirty="0">
                <a:latin typeface="Bell MT" panose="02020503060305020303" pitchFamily="18" charset="0"/>
              </a:rPr>
              <a:t>funcionalidades </a:t>
            </a:r>
            <a:r>
              <a:rPr lang="es-ES" sz="1500" dirty="0" smtClean="0">
                <a:latin typeface="Bell MT" panose="02020503060305020303" pitchFamily="18" charset="0"/>
              </a:rPr>
              <a:t>Obsoletas</a:t>
            </a:r>
            <a:r>
              <a:rPr lang="x-none" sz="1500" dirty="0" smtClean="0">
                <a:latin typeface="Bell MT" panose="02020503060305020303" pitchFamily="18" charset="0"/>
              </a:rPr>
              <a:t>.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0" name="Flecha derecha 9"/>
          <p:cNvSpPr/>
          <p:nvPr/>
        </p:nvSpPr>
        <p:spPr>
          <a:xfrm>
            <a:off x="1708548" y="2732314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6268641" y="2178673"/>
            <a:ext cx="2473425" cy="1807369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5563791" y="2732314"/>
            <a:ext cx="70485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4346" name="CuadroTexto 12"/>
          <p:cNvSpPr txBox="1">
            <a:spLocks noChangeArrowheads="1"/>
          </p:cNvSpPr>
          <p:nvPr/>
        </p:nvSpPr>
        <p:spPr bwMode="auto">
          <a:xfrm>
            <a:off x="6268641" y="2178673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16" name="Multidocumento 15"/>
          <p:cNvSpPr/>
          <p:nvPr/>
        </p:nvSpPr>
        <p:spPr>
          <a:xfrm>
            <a:off x="3589735" y="3710284"/>
            <a:ext cx="1520428" cy="938213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4348" name="CuadroTexto 16"/>
          <p:cNvSpPr txBox="1">
            <a:spLocks noChangeArrowheads="1"/>
          </p:cNvSpPr>
          <p:nvPr/>
        </p:nvSpPr>
        <p:spPr bwMode="auto">
          <a:xfrm>
            <a:off x="3529446" y="3960983"/>
            <a:ext cx="165550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</a:t>
            </a:r>
          </a:p>
          <a:p>
            <a:r>
              <a:rPr lang="es-ES" sz="1500" dirty="0">
                <a:latin typeface="Bell MT" panose="02020503060305020303" pitchFamily="18" charset="0"/>
              </a:rPr>
              <a:t>MODIFICADO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095751" y="3364346"/>
            <a:ext cx="154781" cy="3190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4350" name="CuadroTexto 17"/>
          <p:cNvSpPr txBox="1">
            <a:spLocks noChangeArrowheads="1"/>
          </p:cNvSpPr>
          <p:nvPr/>
        </p:nvSpPr>
        <p:spPr bwMode="auto">
          <a:xfrm>
            <a:off x="6374607" y="2441800"/>
            <a:ext cx="2212181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Cambios </a:t>
            </a:r>
            <a:r>
              <a:rPr lang="x-none" sz="1500" dirty="0" smtClean="0">
                <a:latin typeface="Bell MT" panose="02020503060305020303" pitchFamily="18" charset="0"/>
              </a:rPr>
              <a:t>de</a:t>
            </a:r>
            <a:r>
              <a:rPr lang="es-ES" sz="1500" dirty="0" smtClean="0">
                <a:latin typeface="Bell MT" panose="02020503060305020303" pitchFamily="18" charset="0"/>
              </a:rPr>
              <a:t> </a:t>
            </a:r>
            <a:r>
              <a:rPr lang="es-ES" sz="1500" dirty="0">
                <a:latin typeface="Bell MT" panose="02020503060305020303" pitchFamily="18" charset="0"/>
              </a:rPr>
              <a:t>Referencia de Objetos </a:t>
            </a:r>
            <a:r>
              <a:rPr lang="es-ES" sz="1500" dirty="0" smtClean="0">
                <a:latin typeface="Bell MT" panose="02020503060305020303" pitchFamily="18" charset="0"/>
              </a:rPr>
              <a:t>Obsoletos</a:t>
            </a:r>
            <a:r>
              <a:rPr lang="x-none" sz="1500" dirty="0">
                <a:latin typeface="Bell MT" panose="02020503060305020303" pitchFamily="18" charset="0"/>
              </a:rPr>
              <a:t> </a:t>
            </a:r>
            <a:r>
              <a:rPr lang="x-none" sz="1500" dirty="0" smtClean="0">
                <a:latin typeface="Bell MT" panose="02020503060305020303" pitchFamily="18" charset="0"/>
              </a:rPr>
              <a:t>y</a:t>
            </a:r>
            <a:endParaRPr lang="es-ES" sz="1500" dirty="0">
              <a:latin typeface="Bell MT" panose="02020503060305020303" pitchFamily="18" charset="0"/>
            </a:endParaRPr>
          </a:p>
          <a:p>
            <a:r>
              <a:rPr lang="es-ES" sz="1500" dirty="0">
                <a:latin typeface="Bell MT" panose="02020503060305020303" pitchFamily="18" charset="0"/>
              </a:rPr>
              <a:t>Referencia a otros Objetos del Aplicativo no </a:t>
            </a:r>
            <a:r>
              <a:rPr lang="es-ES" sz="1500" dirty="0" smtClean="0">
                <a:latin typeface="Bell MT" panose="02020503060305020303" pitchFamily="18" charset="0"/>
              </a:rPr>
              <a:t>Encontrados</a:t>
            </a:r>
            <a:r>
              <a:rPr lang="x-none" sz="1500" dirty="0" smtClean="0">
                <a:latin typeface="Bell MT" panose="02020503060305020303" pitchFamily="18" charset="0"/>
              </a:rPr>
              <a:t>.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4351" name="CuadroTexto 18"/>
          <p:cNvSpPr txBox="1">
            <a:spLocks noChangeArrowheads="1"/>
          </p:cNvSpPr>
          <p:nvPr/>
        </p:nvSpPr>
        <p:spPr bwMode="auto">
          <a:xfrm>
            <a:off x="222648" y="4746380"/>
            <a:ext cx="871180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500" dirty="0">
                <a:latin typeface="Bell MT" panose="02020503060305020303" pitchFamily="18" charset="0"/>
              </a:rPr>
              <a:t>Este proceso realiza cambios en las formas por lo que basado en los resultados de la aplicación puede ser necesario ajustar el </a:t>
            </a:r>
            <a:r>
              <a:rPr lang="x-none" sz="1500" dirty="0">
                <a:latin typeface="Bell MT" panose="02020503060305020303" pitchFamily="18" charset="0"/>
              </a:rPr>
              <a:t>A</a:t>
            </a:r>
            <a:r>
              <a:rPr lang="x-none" sz="1500" dirty="0" smtClean="0">
                <a:latin typeface="Bell MT" panose="02020503060305020303" pitchFamily="18" charset="0"/>
              </a:rPr>
              <a:t>pi </a:t>
            </a:r>
            <a:r>
              <a:rPr lang="es-ES" sz="1500" dirty="0" smtClean="0">
                <a:latin typeface="Bell MT" panose="02020503060305020303" pitchFamily="18" charset="0"/>
              </a:rPr>
              <a:t>de </a:t>
            </a:r>
            <a:r>
              <a:rPr lang="es-ES" sz="1500" dirty="0">
                <a:latin typeface="Bell MT" panose="02020503060305020303" pitchFamily="18" charset="0"/>
              </a:rPr>
              <a:t>ajustes y volver a repetir la operación hasta que todas las formas estén </a:t>
            </a:r>
            <a:r>
              <a:rPr lang="x-none" sz="1500" dirty="0" smtClean="0">
                <a:latin typeface="Bell MT" panose="02020503060305020303" pitchFamily="18" charset="0"/>
              </a:rPr>
              <a:t>correctas.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20" name="Multidocumento 19"/>
          <p:cNvSpPr/>
          <p:nvPr/>
        </p:nvSpPr>
        <p:spPr>
          <a:xfrm>
            <a:off x="540544" y="2471566"/>
            <a:ext cx="1168004" cy="947458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4353" name="CuadroTexto 20"/>
          <p:cNvSpPr txBox="1">
            <a:spLocks noChangeArrowheads="1"/>
          </p:cNvSpPr>
          <p:nvPr/>
        </p:nvSpPr>
        <p:spPr bwMode="auto">
          <a:xfrm>
            <a:off x="734616" y="2566438"/>
            <a:ext cx="867966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</a:t>
            </a:r>
          </a:p>
          <a:p>
            <a:r>
              <a:rPr lang="es-ES" sz="1500" dirty="0">
                <a:latin typeface="Bell MT" panose="02020503060305020303" pitchFamily="18" charset="0"/>
              </a:rPr>
              <a:t>Cliente</a:t>
            </a:r>
          </a:p>
          <a:p>
            <a:r>
              <a:rPr lang="es-ES" sz="1500" dirty="0">
                <a:latin typeface="Bell MT" panose="02020503060305020303" pitchFamily="18" charset="0"/>
              </a:rPr>
              <a:t>Servidor</a:t>
            </a:r>
          </a:p>
        </p:txBody>
      </p:sp>
      <p:sp>
        <p:nvSpPr>
          <p:cNvPr id="14354" name="CuadroTexto 21"/>
          <p:cNvSpPr txBox="1">
            <a:spLocks noChangeArrowheads="1"/>
          </p:cNvSpPr>
          <p:nvPr/>
        </p:nvSpPr>
        <p:spPr bwMode="auto">
          <a:xfrm>
            <a:off x="657226" y="2117767"/>
            <a:ext cx="15549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Toda la Versión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6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pSp>
        <p:nvGrpSpPr>
          <p:cNvPr id="30" name="29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32" name="31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3" name="32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4" name="33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5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6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ultidocumento 1"/>
          <p:cNvSpPr/>
          <p:nvPr/>
        </p:nvSpPr>
        <p:spPr>
          <a:xfrm>
            <a:off x="444104" y="2632340"/>
            <a:ext cx="1264444" cy="927497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5363" name="CuadroTexto 3"/>
          <p:cNvSpPr txBox="1">
            <a:spLocks noChangeArrowheads="1"/>
          </p:cNvSpPr>
          <p:nvPr/>
        </p:nvSpPr>
        <p:spPr bwMode="auto">
          <a:xfrm>
            <a:off x="530496" y="1865207"/>
            <a:ext cx="437554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PASO 3 : Api </a:t>
            </a:r>
            <a:r>
              <a:rPr lang="es-ES" sz="1500" b="1" dirty="0" err="1">
                <a:latin typeface="Bell MT" panose="02020503060305020303" pitchFamily="18" charset="0"/>
              </a:rPr>
              <a:t>Customizado</a:t>
            </a:r>
            <a:r>
              <a:rPr lang="es-ES" sz="1500" b="1" dirty="0">
                <a:latin typeface="Bell MT" panose="02020503060305020303" pitchFamily="18" charset="0"/>
              </a:rPr>
              <a:t> para el Aplicativo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733675" y="2670441"/>
            <a:ext cx="2830116" cy="72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5365" name="CuadroTexto 7"/>
          <p:cNvSpPr txBox="1">
            <a:spLocks noChangeArrowheads="1"/>
          </p:cNvSpPr>
          <p:nvPr/>
        </p:nvSpPr>
        <p:spPr bwMode="auto">
          <a:xfrm>
            <a:off x="2842652" y="2766881"/>
            <a:ext cx="259727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Aplicación </a:t>
            </a:r>
            <a:r>
              <a:rPr lang="es-ES" sz="1500" dirty="0" smtClean="0">
                <a:latin typeface="Bell MT" panose="02020503060305020303" pitchFamily="18" charset="0"/>
              </a:rPr>
              <a:t>de</a:t>
            </a:r>
            <a:r>
              <a:rPr lang="x-none" sz="1500" dirty="0" smtClean="0">
                <a:latin typeface="Bell MT" panose="02020503060305020303" pitchFamily="18" charset="0"/>
              </a:rPr>
              <a:t> </a:t>
            </a:r>
            <a:r>
              <a:rPr lang="es-ES" sz="1500" dirty="0" smtClean="0">
                <a:latin typeface="Bell MT" panose="02020503060305020303" pitchFamily="18" charset="0"/>
              </a:rPr>
              <a:t>Api </a:t>
            </a:r>
            <a:r>
              <a:rPr lang="es-ES" sz="1500" dirty="0" err="1">
                <a:latin typeface="Bell MT" panose="02020503060305020303" pitchFamily="18" charset="0"/>
              </a:rPr>
              <a:t>customizado</a:t>
            </a:r>
            <a:r>
              <a:rPr lang="es-ES" sz="1500" dirty="0">
                <a:latin typeface="Bell MT" panose="02020503060305020303" pitchFamily="18" charset="0"/>
              </a:rPr>
              <a:t> </a:t>
            </a:r>
            <a:r>
              <a:rPr lang="x-none" sz="1500" dirty="0" smtClean="0">
                <a:latin typeface="Bell MT" panose="02020503060305020303" pitchFamily="18" charset="0"/>
              </a:rPr>
              <a:t>para el </a:t>
            </a:r>
            <a:r>
              <a:rPr lang="es-ES" sz="1500" dirty="0" smtClean="0">
                <a:latin typeface="Bell MT" panose="02020503060305020303" pitchFamily="18" charset="0"/>
              </a:rPr>
              <a:t>Aplicativo 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5366" name="CuadroTexto 8"/>
          <p:cNvSpPr txBox="1">
            <a:spLocks noChangeArrowheads="1"/>
          </p:cNvSpPr>
          <p:nvPr/>
        </p:nvSpPr>
        <p:spPr bwMode="auto">
          <a:xfrm>
            <a:off x="444103" y="2794266"/>
            <a:ext cx="110013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</a:t>
            </a:r>
          </a:p>
          <a:p>
            <a:r>
              <a:rPr lang="es-ES" sz="1500" dirty="0">
                <a:latin typeface="Bell MT" panose="02020503060305020303" pitchFamily="18" charset="0"/>
              </a:rPr>
              <a:t>Modificado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1708548" y="2893088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6268641" y="2310493"/>
            <a:ext cx="2521744" cy="1929906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5563791" y="2893088"/>
            <a:ext cx="70485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5370" name="CuadroTexto 12"/>
          <p:cNvSpPr txBox="1">
            <a:spLocks noChangeArrowheads="1"/>
          </p:cNvSpPr>
          <p:nvPr/>
        </p:nvSpPr>
        <p:spPr bwMode="auto">
          <a:xfrm>
            <a:off x="6268641" y="2309303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16" name="Multidocumento 15"/>
          <p:cNvSpPr/>
          <p:nvPr/>
        </p:nvSpPr>
        <p:spPr>
          <a:xfrm>
            <a:off x="3589735" y="3770578"/>
            <a:ext cx="1520428" cy="938213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5372" name="CuadroTexto 16"/>
          <p:cNvSpPr txBox="1">
            <a:spLocks noChangeArrowheads="1"/>
          </p:cNvSpPr>
          <p:nvPr/>
        </p:nvSpPr>
        <p:spPr bwMode="auto">
          <a:xfrm>
            <a:off x="3549543" y="4021277"/>
            <a:ext cx="152042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 (2)</a:t>
            </a:r>
          </a:p>
          <a:p>
            <a:r>
              <a:rPr lang="es-ES" sz="1500" dirty="0">
                <a:latin typeface="Bell MT" panose="02020503060305020303" pitchFamily="18" charset="0"/>
              </a:rPr>
              <a:t>MODIFICADO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095751" y="3414581"/>
            <a:ext cx="154781" cy="3190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5374" name="CuadroTexto 17"/>
          <p:cNvSpPr txBox="1">
            <a:spLocks noChangeArrowheads="1"/>
          </p:cNvSpPr>
          <p:nvPr/>
        </p:nvSpPr>
        <p:spPr bwMode="auto">
          <a:xfrm>
            <a:off x="6481763" y="2532239"/>
            <a:ext cx="2210991" cy="170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Cambios específicos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Iconos utilizados y sus dimensiones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Caracteres especiales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Ventanas y </a:t>
            </a:r>
            <a:r>
              <a:rPr lang="es-ES" sz="1500" dirty="0" err="1">
                <a:latin typeface="Bell MT" panose="02020503060305020303" pitchFamily="18" charset="0"/>
              </a:rPr>
              <a:t>Canvas</a:t>
            </a:r>
            <a:r>
              <a:rPr lang="es-ES" sz="1500" dirty="0">
                <a:latin typeface="Bell MT" panose="02020503060305020303" pitchFamily="18" charset="0"/>
              </a:rPr>
              <a:t> no Asociados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Etc.</a:t>
            </a:r>
          </a:p>
        </p:txBody>
      </p:sp>
      <p:sp>
        <p:nvSpPr>
          <p:cNvPr id="15375" name="CuadroTexto 18"/>
          <p:cNvSpPr txBox="1">
            <a:spLocks noChangeArrowheads="1"/>
          </p:cNvSpPr>
          <p:nvPr/>
        </p:nvSpPr>
        <p:spPr bwMode="auto">
          <a:xfrm>
            <a:off x="222648" y="5047831"/>
            <a:ext cx="871180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Los Resultados </a:t>
            </a:r>
            <a:r>
              <a:rPr lang="x-none" sz="1500" dirty="0" smtClean="0">
                <a:latin typeface="Bell MT" panose="02020503060305020303" pitchFamily="18" charset="0"/>
              </a:rPr>
              <a:t>de este paso </a:t>
            </a:r>
            <a:r>
              <a:rPr lang="es-ES" sz="1500" dirty="0" smtClean="0">
                <a:latin typeface="Bell MT" panose="02020503060305020303" pitchFamily="18" charset="0"/>
              </a:rPr>
              <a:t>son </a:t>
            </a:r>
            <a:r>
              <a:rPr lang="es-ES" sz="1500" dirty="0">
                <a:latin typeface="Bell MT" panose="02020503060305020303" pitchFamily="18" charset="0"/>
              </a:rPr>
              <a:t>revisados para el Cambio de Imágenes de Botones .ICO a .GIF </a:t>
            </a:r>
            <a:r>
              <a:rPr lang="es-ES" sz="1500" dirty="0" smtClean="0">
                <a:latin typeface="Bell MT" panose="02020503060305020303" pitchFamily="18" charset="0"/>
              </a:rPr>
              <a:t>así </a:t>
            </a:r>
            <a:r>
              <a:rPr lang="es-ES" sz="1500" dirty="0">
                <a:latin typeface="Bell MT" panose="02020503060305020303" pitchFamily="18" charset="0"/>
              </a:rPr>
              <a:t>como para posibles ajustes en el </a:t>
            </a:r>
            <a:r>
              <a:rPr lang="es-ES" sz="1500" dirty="0" smtClean="0">
                <a:latin typeface="Bell MT" panose="02020503060305020303" pitchFamily="18" charset="0"/>
              </a:rPr>
              <a:t>Api</a:t>
            </a:r>
            <a:r>
              <a:rPr lang="x-none" sz="1500" dirty="0" smtClean="0">
                <a:latin typeface="Bell MT" panose="02020503060305020303" pitchFamily="18" charset="0"/>
              </a:rPr>
              <a:t> en caso de detectar alguna anomalía.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5376" name="CuadroTexto 2"/>
          <p:cNvSpPr txBox="1">
            <a:spLocks noChangeArrowheads="1"/>
          </p:cNvSpPr>
          <p:nvPr/>
        </p:nvSpPr>
        <p:spPr bwMode="auto">
          <a:xfrm>
            <a:off x="491730" y="2185388"/>
            <a:ext cx="155495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Toda la Versión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3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pSp>
        <p:nvGrpSpPr>
          <p:cNvPr id="28" name="27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30" name="29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1" name="30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2" name="31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3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00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uadroTexto 3"/>
          <p:cNvSpPr txBox="1">
            <a:spLocks noChangeArrowheads="1"/>
          </p:cNvSpPr>
          <p:nvPr/>
        </p:nvSpPr>
        <p:spPr bwMode="auto">
          <a:xfrm>
            <a:off x="541987" y="1823116"/>
            <a:ext cx="437554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PASO 4 : Revisión y de Resultados y Formas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864303" y="2285084"/>
            <a:ext cx="2830116" cy="8556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6388" name="CuadroTexto 7"/>
          <p:cNvSpPr txBox="1">
            <a:spLocks noChangeArrowheads="1"/>
          </p:cNvSpPr>
          <p:nvPr/>
        </p:nvSpPr>
        <p:spPr bwMode="auto">
          <a:xfrm>
            <a:off x="2941838" y="2317324"/>
            <a:ext cx="2770583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Revisión de Resultados de Procesos Anteriores y de Formas Aleatorias por Consultor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1839175" y="2641883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342559" y="3383642"/>
            <a:ext cx="2387202" cy="1808559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6391" name="CuadroTexto 12"/>
          <p:cNvSpPr txBox="1">
            <a:spLocks noChangeArrowheads="1"/>
          </p:cNvSpPr>
          <p:nvPr/>
        </p:nvSpPr>
        <p:spPr bwMode="auto">
          <a:xfrm>
            <a:off x="342559" y="3382451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16" name="Multidocumento 15"/>
          <p:cNvSpPr/>
          <p:nvPr/>
        </p:nvSpPr>
        <p:spPr>
          <a:xfrm>
            <a:off x="310412" y="2378755"/>
            <a:ext cx="1520428" cy="939403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6393" name="CuadroTexto 16"/>
          <p:cNvSpPr txBox="1">
            <a:spLocks noChangeArrowheads="1"/>
          </p:cNvSpPr>
          <p:nvPr/>
        </p:nvSpPr>
        <p:spPr bwMode="auto">
          <a:xfrm>
            <a:off x="242077" y="2629453"/>
            <a:ext cx="158948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 (2)</a:t>
            </a:r>
          </a:p>
          <a:p>
            <a:r>
              <a:rPr lang="es-ES" sz="1500" dirty="0">
                <a:latin typeface="Bell MT" panose="02020503060305020303" pitchFamily="18" charset="0"/>
              </a:rPr>
              <a:t>MODIFICADO</a:t>
            </a:r>
          </a:p>
        </p:txBody>
      </p:sp>
      <p:sp>
        <p:nvSpPr>
          <p:cNvPr id="16394" name="CuadroTexto 17"/>
          <p:cNvSpPr txBox="1">
            <a:spLocks noChangeArrowheads="1"/>
          </p:cNvSpPr>
          <p:nvPr/>
        </p:nvSpPr>
        <p:spPr bwMode="auto">
          <a:xfrm>
            <a:off x="422029" y="3645580"/>
            <a:ext cx="2345833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Cambios específicos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Iconos utilizados y sus dimensiones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Caracteres especiales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Ventanas y </a:t>
            </a:r>
            <a:r>
              <a:rPr lang="es-ES" sz="1500" dirty="0" err="1">
                <a:latin typeface="Bell MT" panose="02020503060305020303" pitchFamily="18" charset="0"/>
              </a:rPr>
              <a:t>Canvas</a:t>
            </a:r>
            <a:r>
              <a:rPr lang="es-ES" sz="1500" dirty="0">
                <a:latin typeface="Bell MT" panose="02020503060305020303" pitchFamily="18" charset="0"/>
              </a:rPr>
              <a:t> no </a:t>
            </a:r>
            <a:r>
              <a:rPr lang="es-ES" sz="1500" dirty="0" smtClean="0">
                <a:latin typeface="Bell MT" panose="02020503060305020303" pitchFamily="18" charset="0"/>
              </a:rPr>
              <a:t>Asociados</a:t>
            </a:r>
            <a:r>
              <a:rPr lang="x-none" sz="1500" dirty="0" smtClean="0">
                <a:latin typeface="Bell MT" panose="02020503060305020303" pitchFamily="18" charset="0"/>
              </a:rPr>
              <a:t>, </a:t>
            </a:r>
            <a:r>
              <a:rPr lang="es-ES" sz="1500" dirty="0" smtClean="0">
                <a:latin typeface="Bell MT" panose="02020503060305020303" pitchFamily="18" charset="0"/>
              </a:rPr>
              <a:t>Etc</a:t>
            </a:r>
            <a:r>
              <a:rPr lang="es-ES" sz="1500" dirty="0">
                <a:latin typeface="Bell MT" panose="02020503060305020303" pitchFamily="18" charset="0"/>
              </a:rPr>
              <a:t>.</a:t>
            </a:r>
          </a:p>
        </p:txBody>
      </p:sp>
      <p:sp>
        <p:nvSpPr>
          <p:cNvPr id="3" name="Flecha doblada hacia arriba 2"/>
          <p:cNvSpPr/>
          <p:nvPr/>
        </p:nvSpPr>
        <p:spPr>
          <a:xfrm>
            <a:off x="2729762" y="3159805"/>
            <a:ext cx="433388" cy="926221"/>
          </a:xfrm>
          <a:prstGeom prst="bentUp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20" name="Flecha derecha 19"/>
          <p:cNvSpPr/>
          <p:nvPr/>
        </p:nvSpPr>
        <p:spPr>
          <a:xfrm>
            <a:off x="5709897" y="2639501"/>
            <a:ext cx="911966" cy="15716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6629241" y="2182824"/>
            <a:ext cx="2172891" cy="98702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6398" name="CuadroTexto 14"/>
          <p:cNvSpPr txBox="1">
            <a:spLocks noChangeArrowheads="1"/>
          </p:cNvSpPr>
          <p:nvPr/>
        </p:nvSpPr>
        <p:spPr bwMode="auto">
          <a:xfrm>
            <a:off x="7049982" y="2429284"/>
            <a:ext cx="139065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Modificaciones</a:t>
            </a:r>
          </a:p>
          <a:p>
            <a:r>
              <a:rPr lang="es-ES" sz="1500" dirty="0">
                <a:latin typeface="Bell MT" panose="02020503060305020303" pitchFamily="18" charset="0"/>
              </a:rPr>
              <a:t>         Api</a:t>
            </a:r>
          </a:p>
        </p:txBody>
      </p:sp>
      <p:sp>
        <p:nvSpPr>
          <p:cNvPr id="21" name="Documento 20"/>
          <p:cNvSpPr/>
          <p:nvPr/>
        </p:nvSpPr>
        <p:spPr>
          <a:xfrm>
            <a:off x="7029887" y="3743734"/>
            <a:ext cx="1593056" cy="935831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6400" name="CuadroTexto 21"/>
          <p:cNvSpPr txBox="1">
            <a:spLocks noChangeArrowheads="1"/>
          </p:cNvSpPr>
          <p:nvPr/>
        </p:nvSpPr>
        <p:spPr bwMode="auto">
          <a:xfrm>
            <a:off x="7261535" y="4004859"/>
            <a:ext cx="121681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Nuevo Api</a:t>
            </a:r>
          </a:p>
        </p:txBody>
      </p:sp>
      <p:sp>
        <p:nvSpPr>
          <p:cNvPr id="23" name="Flecha abajo 22"/>
          <p:cNvSpPr/>
          <p:nvPr/>
        </p:nvSpPr>
        <p:spPr>
          <a:xfrm>
            <a:off x="7715687" y="3169853"/>
            <a:ext cx="139303" cy="573881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24" name="Flecha abajo 23"/>
          <p:cNvSpPr/>
          <p:nvPr/>
        </p:nvSpPr>
        <p:spPr>
          <a:xfrm>
            <a:off x="7743070" y="4636703"/>
            <a:ext cx="139304" cy="572690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7029887" y="5209393"/>
            <a:ext cx="1593056" cy="60126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6404" name="CuadroTexto 25"/>
          <p:cNvSpPr txBox="1">
            <a:spLocks noChangeArrowheads="1"/>
          </p:cNvSpPr>
          <p:nvPr/>
        </p:nvSpPr>
        <p:spPr bwMode="auto">
          <a:xfrm>
            <a:off x="7105618" y="5345266"/>
            <a:ext cx="161939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Repetir Punto 3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9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498006" y="5877577"/>
            <a:ext cx="2656818" cy="2846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250" b="1" dirty="0">
                <a:latin typeface="Bell MT" panose="02020503060305020303" pitchFamily="18" charset="0"/>
              </a:rPr>
              <a:t>Api </a:t>
            </a:r>
            <a:r>
              <a:rPr lang="es-ES" sz="1250" b="1" dirty="0" err="1">
                <a:latin typeface="Bell MT" panose="02020503060305020303" pitchFamily="18" charset="0"/>
              </a:rPr>
              <a:t>Customizado</a:t>
            </a:r>
            <a:r>
              <a:rPr lang="es-ES" sz="1250" b="1" dirty="0">
                <a:latin typeface="Bell MT" panose="02020503060305020303" pitchFamily="18" charset="0"/>
              </a:rPr>
              <a:t> para el Aplicativo</a:t>
            </a:r>
            <a:endParaRPr lang="en-US" sz="1250" dirty="0"/>
          </a:p>
        </p:txBody>
      </p:sp>
      <p:grpSp>
        <p:nvGrpSpPr>
          <p:cNvPr id="34" name="33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36" name="35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7" name="36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8" name="37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9" name="38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40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9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uadroTexto 3"/>
          <p:cNvSpPr txBox="1">
            <a:spLocks noChangeArrowheads="1"/>
          </p:cNvSpPr>
          <p:nvPr/>
        </p:nvSpPr>
        <p:spPr bwMode="auto">
          <a:xfrm>
            <a:off x="540544" y="1855167"/>
            <a:ext cx="437554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PASO 5 : Api </a:t>
            </a:r>
            <a:r>
              <a:rPr lang="es-ES" sz="1500" b="1" dirty="0" err="1">
                <a:latin typeface="Bell MT" panose="02020503060305020303" pitchFamily="18" charset="0"/>
              </a:rPr>
              <a:t>Customizado</a:t>
            </a:r>
            <a:r>
              <a:rPr lang="es-ES" sz="1500" b="1" dirty="0">
                <a:latin typeface="Bell MT" panose="02020503060305020303" pitchFamily="18" charset="0"/>
              </a:rPr>
              <a:t> para WEBUTIL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643234" y="2419235"/>
            <a:ext cx="2830116" cy="72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7412" name="CuadroTexto 7"/>
          <p:cNvSpPr txBox="1">
            <a:spLocks noChangeArrowheads="1"/>
          </p:cNvSpPr>
          <p:nvPr/>
        </p:nvSpPr>
        <p:spPr bwMode="auto">
          <a:xfrm>
            <a:off x="2923031" y="2515675"/>
            <a:ext cx="23860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Aplicación del Segundo Api </a:t>
            </a:r>
            <a:r>
              <a:rPr lang="es-ES" sz="1500" dirty="0" err="1">
                <a:latin typeface="Bell MT" panose="02020503060305020303" pitchFamily="18" charset="0"/>
              </a:rPr>
              <a:t>customizado</a:t>
            </a:r>
            <a:r>
              <a:rPr lang="es-ES" sz="1500" dirty="0">
                <a:latin typeface="Bell MT" panose="02020503060305020303" pitchFamily="18" charset="0"/>
              </a:rPr>
              <a:t> del Aplicativo 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1949702" y="2651930"/>
            <a:ext cx="68699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6178200" y="2089431"/>
            <a:ext cx="2521744" cy="1807369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5473350" y="2641882"/>
            <a:ext cx="70485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7416" name="CuadroTexto 12"/>
          <p:cNvSpPr txBox="1">
            <a:spLocks noChangeArrowheads="1"/>
          </p:cNvSpPr>
          <p:nvPr/>
        </p:nvSpPr>
        <p:spPr bwMode="auto">
          <a:xfrm>
            <a:off x="6178200" y="2088241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16" name="Multidocumento 15"/>
          <p:cNvSpPr/>
          <p:nvPr/>
        </p:nvSpPr>
        <p:spPr>
          <a:xfrm>
            <a:off x="411414" y="2369751"/>
            <a:ext cx="1520428" cy="938213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7418" name="CuadroTexto 16"/>
          <p:cNvSpPr txBox="1">
            <a:spLocks noChangeArrowheads="1"/>
          </p:cNvSpPr>
          <p:nvPr/>
        </p:nvSpPr>
        <p:spPr bwMode="auto">
          <a:xfrm>
            <a:off x="353273" y="2620450"/>
            <a:ext cx="1468039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 (2)</a:t>
            </a:r>
          </a:p>
          <a:p>
            <a:r>
              <a:rPr lang="es-ES" sz="1500" dirty="0">
                <a:latin typeface="Bell MT" panose="02020503060305020303" pitchFamily="18" charset="0"/>
              </a:rPr>
              <a:t>MODIFICADO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005310" y="3163375"/>
            <a:ext cx="154781" cy="3190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7420" name="CuadroTexto 17"/>
          <p:cNvSpPr txBox="1">
            <a:spLocks noChangeArrowheads="1"/>
          </p:cNvSpPr>
          <p:nvPr/>
        </p:nvSpPr>
        <p:spPr bwMode="auto">
          <a:xfrm>
            <a:off x="6391322" y="2351368"/>
            <a:ext cx="2210991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Bell MT" panose="02020503060305020303" pitchFamily="18" charset="0"/>
              </a:rPr>
              <a:t>Cambios específicos</a:t>
            </a:r>
          </a:p>
          <a:p>
            <a:r>
              <a:rPr lang="es-ES" sz="1500">
                <a:latin typeface="Bell MT" panose="02020503060305020303" pitchFamily="18" charset="0"/>
              </a:rPr>
              <a:t>de Manejo de Archivos Imágenes, Envíos, Ejecución de Operaciones en el Cliente</a:t>
            </a:r>
          </a:p>
        </p:txBody>
      </p:sp>
      <p:sp>
        <p:nvSpPr>
          <p:cNvPr id="17421" name="CuadroTexto 18"/>
          <p:cNvSpPr txBox="1">
            <a:spLocks noChangeArrowheads="1"/>
          </p:cNvSpPr>
          <p:nvPr/>
        </p:nvSpPr>
        <p:spPr bwMode="auto">
          <a:xfrm>
            <a:off x="222648" y="5098072"/>
            <a:ext cx="871180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s-ES" sz="1500" dirty="0">
                <a:latin typeface="Bell MT" panose="02020503060305020303" pitchFamily="18" charset="0"/>
              </a:rPr>
              <a:t>Este Api es el encargado de Implementar los cambios necesarios en las formas para el manejo de la funcionalidad WEBUTIL </a:t>
            </a:r>
            <a:r>
              <a:rPr lang="es-ES" sz="1500" dirty="0" smtClean="0">
                <a:latin typeface="Bell MT" panose="02020503060305020303" pitchFamily="18" charset="0"/>
              </a:rPr>
              <a:t>mediante </a:t>
            </a:r>
            <a:r>
              <a:rPr lang="es-ES" sz="1500" dirty="0">
                <a:latin typeface="Bell MT" panose="02020503060305020303" pitchFamily="18" charset="0"/>
              </a:rPr>
              <a:t>la cual se realizan todas las operaciones en el Cliente </a:t>
            </a:r>
          </a:p>
        </p:txBody>
      </p:sp>
      <p:sp>
        <p:nvSpPr>
          <p:cNvPr id="20" name="Multidocumento 19"/>
          <p:cNvSpPr/>
          <p:nvPr/>
        </p:nvSpPr>
        <p:spPr>
          <a:xfrm>
            <a:off x="3140916" y="3497941"/>
            <a:ext cx="2168128" cy="1361840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7423" name="CuadroTexto 20"/>
          <p:cNvSpPr txBox="1">
            <a:spLocks noChangeArrowheads="1"/>
          </p:cNvSpPr>
          <p:nvPr/>
        </p:nvSpPr>
        <p:spPr bwMode="auto">
          <a:xfrm>
            <a:off x="3150730" y="3849122"/>
            <a:ext cx="208002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FMB MODIFICADO</a:t>
            </a:r>
          </a:p>
          <a:p>
            <a:r>
              <a:rPr lang="es-ES" sz="1500" dirty="0">
                <a:latin typeface="Bell MT" panose="02020503060305020303" pitchFamily="18" charset="0"/>
              </a:rPr>
              <a:t>Versión 1.0 para </a:t>
            </a:r>
          </a:p>
          <a:p>
            <a:r>
              <a:rPr lang="es-ES" sz="1500" dirty="0">
                <a:latin typeface="Bell MT" panose="02020503060305020303" pitchFamily="18" charset="0"/>
              </a:rPr>
              <a:t>Pruebas Unitarias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2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pSp>
        <p:nvGrpSpPr>
          <p:cNvPr id="28" name="27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30" name="29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1" name="30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2" name="31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3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8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uadroTexto 3"/>
          <p:cNvSpPr txBox="1">
            <a:spLocks noChangeArrowheads="1"/>
          </p:cNvSpPr>
          <p:nvPr/>
        </p:nvSpPr>
        <p:spPr bwMode="auto">
          <a:xfrm>
            <a:off x="654844" y="1784821"/>
            <a:ext cx="437554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>
                <a:latin typeface="Bell MT" panose="02020503060305020303" pitchFamily="18" charset="0"/>
              </a:rPr>
              <a:t>PASO 6 : Compilación de Objetos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2858023" y="2710635"/>
            <a:ext cx="2830116" cy="72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8436" name="CuadroTexto 7"/>
          <p:cNvSpPr txBox="1">
            <a:spLocks noChangeArrowheads="1"/>
          </p:cNvSpPr>
          <p:nvPr/>
        </p:nvSpPr>
        <p:spPr bwMode="auto">
          <a:xfrm>
            <a:off x="3137820" y="2807075"/>
            <a:ext cx="23860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Compilación de Librerías, Menús y </a:t>
            </a:r>
            <a:r>
              <a:rPr lang="es-ES" sz="1500" dirty="0" smtClean="0">
                <a:latin typeface="Bell MT" panose="02020503060305020303" pitchFamily="18" charset="0"/>
              </a:rPr>
              <a:t>Formas</a:t>
            </a:r>
            <a:r>
              <a:rPr lang="x-none" sz="1500" dirty="0">
                <a:latin typeface="Bell MT" panose="02020503060305020303" pitchFamily="18" charset="0"/>
              </a:rPr>
              <a:t>.</a:t>
            </a:r>
            <a:endParaRPr lang="es-ES" sz="1500" dirty="0">
              <a:latin typeface="Bell MT" panose="02020503060305020303" pitchFamily="18" charset="0"/>
            </a:endParaRPr>
          </a:p>
        </p:txBody>
      </p:sp>
      <p:sp>
        <p:nvSpPr>
          <p:cNvPr id="10" name="Flecha derecha 9"/>
          <p:cNvSpPr/>
          <p:nvPr/>
        </p:nvSpPr>
        <p:spPr>
          <a:xfrm>
            <a:off x="1832896" y="2933282"/>
            <a:ext cx="1025128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1" name="Documento 10"/>
          <p:cNvSpPr/>
          <p:nvPr/>
        </p:nvSpPr>
        <p:spPr>
          <a:xfrm>
            <a:off x="6382941" y="2886112"/>
            <a:ext cx="2424113" cy="954881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2" name="Flecha derecha 11"/>
          <p:cNvSpPr/>
          <p:nvPr/>
        </p:nvSpPr>
        <p:spPr>
          <a:xfrm>
            <a:off x="5688139" y="2933282"/>
            <a:ext cx="704850" cy="1547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8440" name="CuadroTexto 12"/>
          <p:cNvSpPr txBox="1">
            <a:spLocks noChangeArrowheads="1"/>
          </p:cNvSpPr>
          <p:nvPr/>
        </p:nvSpPr>
        <p:spPr bwMode="auto">
          <a:xfrm>
            <a:off x="6392989" y="2574614"/>
            <a:ext cx="22895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RESULTADO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123658" y="3454775"/>
            <a:ext cx="153590" cy="3190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latin typeface="Bell MT" panose="02020503060305020303" pitchFamily="18" charset="0"/>
            </a:endParaRPr>
          </a:p>
        </p:txBody>
      </p:sp>
      <p:sp>
        <p:nvSpPr>
          <p:cNvPr id="18442" name="CuadroTexto 17"/>
          <p:cNvSpPr txBox="1">
            <a:spLocks noChangeArrowheads="1"/>
          </p:cNvSpPr>
          <p:nvPr/>
        </p:nvSpPr>
        <p:spPr bwMode="auto">
          <a:xfrm>
            <a:off x="6575967" y="3129141"/>
            <a:ext cx="221099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Errores de Compilación</a:t>
            </a:r>
          </a:p>
        </p:txBody>
      </p:sp>
      <p:sp>
        <p:nvSpPr>
          <p:cNvPr id="20" name="Multidocumento 19"/>
          <p:cNvSpPr/>
          <p:nvPr/>
        </p:nvSpPr>
        <p:spPr>
          <a:xfrm>
            <a:off x="292226" y="2630862"/>
            <a:ext cx="1918097" cy="1258491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8444" name="CuadroTexto 20"/>
          <p:cNvSpPr txBox="1">
            <a:spLocks noChangeArrowheads="1"/>
          </p:cNvSpPr>
          <p:nvPr/>
        </p:nvSpPr>
        <p:spPr bwMode="auto">
          <a:xfrm>
            <a:off x="313658" y="2891610"/>
            <a:ext cx="208002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500">
                <a:latin typeface="Bell MT" panose="02020503060305020303" pitchFamily="18" charset="0"/>
              </a:rPr>
              <a:t>APLICACIÓN</a:t>
            </a:r>
          </a:p>
          <a:p>
            <a:r>
              <a:rPr lang="es-ES" sz="1500">
                <a:latin typeface="Bell MT" panose="02020503060305020303" pitchFamily="18" charset="0"/>
              </a:rPr>
              <a:t>Versión 1.0 para </a:t>
            </a:r>
          </a:p>
          <a:p>
            <a:r>
              <a:rPr lang="es-ES" sz="1500">
                <a:latin typeface="Bell MT" panose="02020503060305020303" pitchFamily="18" charset="0"/>
              </a:rPr>
              <a:t>Pruebas Unitarias</a:t>
            </a:r>
          </a:p>
        </p:txBody>
      </p:sp>
      <p:sp>
        <p:nvSpPr>
          <p:cNvPr id="18445" name="CuadroTexto 21"/>
          <p:cNvSpPr txBox="1">
            <a:spLocks noChangeArrowheads="1"/>
          </p:cNvSpPr>
          <p:nvPr/>
        </p:nvSpPr>
        <p:spPr bwMode="auto">
          <a:xfrm>
            <a:off x="501253" y="2077570"/>
            <a:ext cx="215151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b="1" dirty="0">
                <a:latin typeface="Bell MT" panose="02020503060305020303" pitchFamily="18" charset="0"/>
              </a:rPr>
              <a:t>Todos los Objetos</a:t>
            </a:r>
          </a:p>
        </p:txBody>
      </p:sp>
      <p:sp>
        <p:nvSpPr>
          <p:cNvPr id="23" name="Multidocumento 22"/>
          <p:cNvSpPr/>
          <p:nvPr/>
        </p:nvSpPr>
        <p:spPr>
          <a:xfrm>
            <a:off x="3248548" y="3797675"/>
            <a:ext cx="1629966" cy="1194197"/>
          </a:xfrm>
          <a:prstGeom prst="flowChartMulti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500">
              <a:solidFill>
                <a:schemeClr val="tx1"/>
              </a:solidFill>
              <a:latin typeface="Bell MT" panose="02020503060305020303" pitchFamily="18" charset="0"/>
            </a:endParaRPr>
          </a:p>
        </p:txBody>
      </p:sp>
      <p:sp>
        <p:nvSpPr>
          <p:cNvPr id="18447" name="CuadroTexto 23"/>
          <p:cNvSpPr txBox="1">
            <a:spLocks noChangeArrowheads="1"/>
          </p:cNvSpPr>
          <p:nvPr/>
        </p:nvSpPr>
        <p:spPr bwMode="auto">
          <a:xfrm>
            <a:off x="3302323" y="4068470"/>
            <a:ext cx="183238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500" dirty="0">
                <a:latin typeface="Bell MT" panose="02020503060305020303" pitchFamily="18" charset="0"/>
              </a:rPr>
              <a:t>APLICACIÓN</a:t>
            </a:r>
          </a:p>
          <a:p>
            <a:r>
              <a:rPr lang="es-ES" sz="1500" dirty="0">
                <a:latin typeface="Bell MT" panose="02020503060305020303" pitchFamily="18" charset="0"/>
              </a:rPr>
              <a:t>COMPILADA</a:t>
            </a:r>
          </a:p>
          <a:p>
            <a:r>
              <a:rPr lang="es-ES" sz="1500" dirty="0">
                <a:latin typeface="Bell MT" panose="02020503060305020303" pitchFamily="18" charset="0"/>
              </a:rPr>
              <a:t>Versión 1.0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6232947" y="6357723"/>
            <a:ext cx="2852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i="1" dirty="0" smtClean="0">
                <a:solidFill>
                  <a:srgbClr val="00B0F0"/>
                </a:solidFill>
                <a:latin typeface="Didot"/>
              </a:rPr>
              <a:t>www.vpdprosistemas.com</a:t>
            </a:r>
            <a:endParaRPr lang="es-VE" i="1" dirty="0">
              <a:solidFill>
                <a:srgbClr val="00B0F0"/>
              </a:solidFill>
              <a:latin typeface="Didot"/>
            </a:endParaRPr>
          </a:p>
        </p:txBody>
      </p:sp>
      <p:sp>
        <p:nvSpPr>
          <p:cNvPr id="22" name="Título 1"/>
          <p:cNvSpPr txBox="1">
            <a:spLocks/>
          </p:cNvSpPr>
          <p:nvPr/>
        </p:nvSpPr>
        <p:spPr bwMode="auto">
          <a:xfrm>
            <a:off x="291402" y="1046849"/>
            <a:ext cx="8604425" cy="73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FLUJO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 </a:t>
            </a:r>
            <a:r>
              <a:rPr lang="es-ES" sz="3000" b="1" dirty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DE 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MIGRACI</a:t>
            </a:r>
            <a:r>
              <a:rPr lang="x-none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Ó</a:t>
            </a:r>
            <a:r>
              <a:rPr lang="es-ES" sz="3000" b="1" dirty="0" smtClean="0">
                <a:solidFill>
                  <a:srgbClr val="008FD1"/>
                </a:solidFill>
                <a:latin typeface="Bell MT" panose="02020503060305020303" pitchFamily="18" charset="0"/>
                <a:cs typeface="Tahoma" pitchFamily="34" charset="0"/>
              </a:rPr>
              <a:t>N</a:t>
            </a:r>
            <a:endParaRPr lang="es-ES" sz="3000" b="1" dirty="0">
              <a:solidFill>
                <a:srgbClr val="008FD1"/>
              </a:solidFill>
              <a:latin typeface="Bell MT" panose="02020503060305020303" pitchFamily="18" charset="0"/>
              <a:cs typeface="Tahoma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1304" y="6759370"/>
            <a:ext cx="9141392" cy="9001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grpSp>
        <p:nvGrpSpPr>
          <p:cNvPr id="27" name="26 Grupo"/>
          <p:cNvGrpSpPr/>
          <p:nvPr/>
        </p:nvGrpSpPr>
        <p:grpSpPr>
          <a:xfrm>
            <a:off x="13830" y="7046"/>
            <a:ext cx="9119686" cy="968546"/>
            <a:chOff x="1304" y="56027"/>
            <a:chExt cx="9119686" cy="1447721"/>
          </a:xfrm>
        </p:grpSpPr>
        <p:sp>
          <p:nvSpPr>
            <p:cNvPr id="29" name="28 Triángulo rectángulo"/>
            <p:cNvSpPr/>
            <p:nvPr/>
          </p:nvSpPr>
          <p:spPr>
            <a:xfrm rot="10800000">
              <a:off x="2267744" y="56028"/>
              <a:ext cx="6853246" cy="144772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0" name="29 Triángulo rectángulo"/>
            <p:cNvSpPr/>
            <p:nvPr/>
          </p:nvSpPr>
          <p:spPr>
            <a:xfrm flipV="1">
              <a:off x="1304" y="56027"/>
              <a:ext cx="3202544" cy="1051978"/>
            </a:xfrm>
            <a:prstGeom prst="rtTriangl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  <p:sp>
          <p:nvSpPr>
            <p:cNvPr id="31" name="30 Triángulo isósceles"/>
            <p:cNvSpPr/>
            <p:nvPr/>
          </p:nvSpPr>
          <p:spPr>
            <a:xfrm rot="10800000">
              <a:off x="1488028" y="60785"/>
              <a:ext cx="3083971" cy="151589"/>
            </a:xfrm>
            <a:prstGeom prst="triangle">
              <a:avLst/>
            </a:prstGeom>
            <a:solidFill>
              <a:srgbClr val="8486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VE"/>
            </a:p>
          </p:txBody>
        </p:sp>
      </p:grpSp>
      <p:sp>
        <p:nvSpPr>
          <p:cNvPr id="32" name="CuadroTexto 24"/>
          <p:cNvSpPr txBox="1"/>
          <p:nvPr/>
        </p:nvSpPr>
        <p:spPr>
          <a:xfrm>
            <a:off x="6168523" y="67650"/>
            <a:ext cx="27542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Flujo De Migración</a:t>
            </a:r>
            <a:endParaRPr lang="es-V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273" y="612139"/>
            <a:ext cx="1371719" cy="640135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277" y="640388"/>
            <a:ext cx="1767993" cy="76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4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wrap="square" lIns="91440" tIns="45720" rIns="91440" bIns="45720">
        <a:spAutoFit/>
        <a:scene3d>
          <a:camera prst="orthographicFront"/>
          <a:lightRig rig="flat" dir="tl">
            <a:rot lat="0" lon="0" rev="6600000"/>
          </a:lightRig>
        </a:scene3d>
        <a:sp3d extrusionH="25400" contourW="8890">
          <a:bevelT w="38100" h="31750"/>
          <a:contourClr>
            <a:schemeClr val="accent2">
              <a:shade val="75000"/>
            </a:schemeClr>
          </a:contourClr>
        </a:sp3d>
      </a:bodyPr>
      <a:lstStyle>
        <a:defPPr algn="ctr">
          <a:defRPr sz="3200" b="1" dirty="0" smtClean="0"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</TotalTime>
  <Words>847</Words>
  <Application>Microsoft Office PowerPoint</Application>
  <PresentationFormat>Presentación en pantalla (4:3)</PresentationFormat>
  <Paragraphs>140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Arial</vt:lpstr>
      <vt:lpstr>Bell MT</vt:lpstr>
      <vt:lpstr>Calibri</vt:lpstr>
      <vt:lpstr>Calibri Light</vt:lpstr>
      <vt:lpstr>Didot</vt:lpstr>
      <vt:lpstr>Tahoma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Katherine Saa</dc:creator>
  <cp:lastModifiedBy>50763</cp:lastModifiedBy>
  <cp:revision>154</cp:revision>
  <cp:lastPrinted>2015-11-17T21:19:13Z</cp:lastPrinted>
  <dcterms:created xsi:type="dcterms:W3CDTF">2015-11-17T20:42:23Z</dcterms:created>
  <dcterms:modified xsi:type="dcterms:W3CDTF">2024-04-09T03:24:20Z</dcterms:modified>
</cp:coreProperties>
</file>